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527" r:id="rId2"/>
    <p:sldId id="700" r:id="rId3"/>
    <p:sldId id="699" r:id="rId4"/>
    <p:sldId id="696" r:id="rId5"/>
    <p:sldId id="701" r:id="rId6"/>
    <p:sldId id="692" r:id="rId7"/>
    <p:sldId id="671" r:id="rId8"/>
    <p:sldId id="677" r:id="rId9"/>
    <p:sldId id="694" r:id="rId10"/>
    <p:sldId id="676" r:id="rId11"/>
    <p:sldId id="672" r:id="rId12"/>
    <p:sldId id="702" r:id="rId13"/>
    <p:sldId id="642" r:id="rId14"/>
    <p:sldId id="670" r:id="rId15"/>
    <p:sldId id="680" r:id="rId16"/>
    <p:sldId id="681" r:id="rId17"/>
    <p:sldId id="648" r:id="rId18"/>
    <p:sldId id="650" r:id="rId19"/>
    <p:sldId id="651" r:id="rId20"/>
    <p:sldId id="657" r:id="rId21"/>
    <p:sldId id="686" r:id="rId22"/>
    <p:sldId id="666" r:id="rId23"/>
    <p:sldId id="654" r:id="rId24"/>
    <p:sldId id="668" r:id="rId25"/>
    <p:sldId id="656" r:id="rId26"/>
    <p:sldId id="687" r:id="rId27"/>
    <p:sldId id="655" r:id="rId28"/>
    <p:sldId id="697" r:id="rId29"/>
    <p:sldId id="683" r:id="rId30"/>
    <p:sldId id="684" r:id="rId31"/>
    <p:sldId id="653" r:id="rId32"/>
    <p:sldId id="690" r:id="rId33"/>
    <p:sldId id="691" r:id="rId34"/>
    <p:sldId id="661" r:id="rId35"/>
    <p:sldId id="698" r:id="rId36"/>
  </p:sldIdLst>
  <p:sldSz cx="9144000" cy="5143500" type="screen16x9"/>
  <p:notesSz cx="6797675" cy="9928225"/>
  <p:defaultTextStyle>
    <a:defPPr>
      <a:defRPr lang="de-DE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85">
          <p15:clr>
            <a:srgbClr val="A4A3A4"/>
          </p15:clr>
        </p15:guide>
        <p15:guide id="2" orient="horz" pos="690" userDrawn="1">
          <p15:clr>
            <a:srgbClr val="A4A3A4"/>
          </p15:clr>
        </p15:guide>
        <p15:guide id="3" orient="horz" pos="2155">
          <p15:clr>
            <a:srgbClr val="A4A3A4"/>
          </p15:clr>
        </p15:guide>
        <p15:guide id="4" orient="horz" pos="2466">
          <p15:clr>
            <a:srgbClr val="A4A3A4"/>
          </p15:clr>
        </p15:guide>
        <p15:guide id="5" orient="horz" pos="1178">
          <p15:clr>
            <a:srgbClr val="A4A3A4"/>
          </p15:clr>
        </p15:guide>
        <p15:guide id="6" orient="horz" pos="2366">
          <p15:clr>
            <a:srgbClr val="A4A3A4"/>
          </p15:clr>
        </p15:guide>
        <p15:guide id="7" orient="horz" pos="1773">
          <p15:clr>
            <a:srgbClr val="A4A3A4"/>
          </p15:clr>
        </p15:guide>
        <p15:guide id="8" orient="horz" pos="214" userDrawn="1">
          <p15:clr>
            <a:srgbClr val="A4A3A4"/>
          </p15:clr>
        </p15:guide>
        <p15:guide id="9" pos="5532">
          <p15:clr>
            <a:srgbClr val="A4A3A4"/>
          </p15:clr>
        </p15:guide>
        <p15:guide id="10" pos="5255">
          <p15:clr>
            <a:srgbClr val="A4A3A4"/>
          </p15:clr>
        </p15:guide>
        <p15:guide id="11" pos="2874">
          <p15:clr>
            <a:srgbClr val="A4A3A4"/>
          </p15:clr>
        </p15:guide>
        <p15:guide id="12" pos="335">
          <p15:clr>
            <a:srgbClr val="A4A3A4"/>
          </p15:clr>
        </p15:guide>
        <p15:guide id="13" pos="1709">
          <p15:clr>
            <a:srgbClr val="A4A3A4"/>
          </p15:clr>
        </p15:guide>
        <p15:guide id="14" pos="2116">
          <p15:clr>
            <a:srgbClr val="A4A3A4"/>
          </p15:clr>
        </p15:guide>
        <p15:guide id="15" pos="3571">
          <p15:clr>
            <a:srgbClr val="A4A3A4"/>
          </p15:clr>
        </p15:guide>
        <p15:guide id="16" pos="43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chulz, Robert" initials="" lastIdx="4" clrIdx="0"/>
  <p:cmAuthor id="2" name="Eric Schmidt" initials="" lastIdx="4" clrIdx="1"/>
  <p:cmAuthor id="3" name="Thomas-Paul Hack" initials="TH" lastIdx="5" clrIdx="2"/>
  <p:cmAuthor id="4" name="Lina Weichbrodt" initials="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66"/>
    <p:restoredTop sz="49388"/>
  </p:normalViewPr>
  <p:slideViewPr>
    <p:cSldViewPr snapToGrid="0">
      <p:cViewPr varScale="1">
        <p:scale>
          <a:sx n="79" d="100"/>
          <a:sy n="79" d="100"/>
        </p:scale>
        <p:origin x="2792" y="192"/>
      </p:cViewPr>
      <p:guideLst>
        <p:guide orient="horz" pos="3185"/>
        <p:guide orient="horz" pos="690"/>
        <p:guide orient="horz" pos="2155"/>
        <p:guide orient="horz" pos="2466"/>
        <p:guide orient="horz" pos="1178"/>
        <p:guide orient="horz" pos="2366"/>
        <p:guide orient="horz" pos="1773"/>
        <p:guide orient="horz" pos="214"/>
        <p:guide pos="5532"/>
        <p:guide pos="5255"/>
        <p:guide pos="2874"/>
        <p:guide pos="335"/>
        <p:guide pos="1709"/>
        <p:guide pos="2116"/>
        <p:guide pos="3571"/>
        <p:guide pos="4320"/>
      </p:guideLst>
    </p:cSldViewPr>
  </p:slideViewPr>
  <p:outlineViewPr>
    <p:cViewPr>
      <p:scale>
        <a:sx n="33" d="100"/>
        <a:sy n="33" d="100"/>
      </p:scale>
      <p:origin x="0" y="-3501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127"/>
        <p:guide pos="214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2T16:44:41.885" idx="1">
    <p:pos x="5548" y="2284"/>
    <p:text>stellt seine Arbeit vor</p:tex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>
            <a:extLst>
              <a:ext uri="{FF2B5EF4-FFF2-40B4-BE49-F238E27FC236}">
                <a16:creationId xmlns:a16="http://schemas.microsoft.com/office/drawing/2014/main" id="{6BE4D30E-C37F-014A-BB93-95518AFCF56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0732" tIns="45366" rIns="90732" bIns="45366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1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B2A247E-5971-5841-9DD9-FF315BCC80A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0732" tIns="45366" rIns="90732" bIns="45366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100">
                <a:latin typeface="+mn-lt"/>
              </a:defRPr>
            </a:lvl1pPr>
          </a:lstStyle>
          <a:p>
            <a:pPr>
              <a:defRPr/>
            </a:pPr>
            <a:fld id="{CAFBB2FA-9FFA-1244-A01C-66728E5E7AEB}" type="datetimeFigureOut">
              <a:rPr lang="de-DE"/>
              <a:pPr>
                <a:defRPr/>
              </a:pPr>
              <a:t>11.04.22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214227C-4961-2D48-B623-BB110C3126C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0732" tIns="45366" rIns="90732" bIns="45366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1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279C0A2-C0A2-3D46-B0BF-7F8223E6DD2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0732" tIns="45366" rIns="90732" bIns="45366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100">
                <a:latin typeface="+mn-lt"/>
              </a:defRPr>
            </a:lvl1pPr>
          </a:lstStyle>
          <a:p>
            <a:pPr>
              <a:defRPr/>
            </a:pPr>
            <a:fld id="{26354BD3-B34F-8E44-8156-9A19E1FFC2E0}" type="slidenum">
              <a:rPr/>
              <a:pPr>
                <a:defRPr/>
              </a:pPr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>
            <a:extLst>
              <a:ext uri="{FF2B5EF4-FFF2-40B4-BE49-F238E27FC236}">
                <a16:creationId xmlns:a16="http://schemas.microsoft.com/office/drawing/2014/main" id="{9CE1534E-913C-1A47-B36B-9EAE3DC6BA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0732" tIns="45366" rIns="90732" bIns="45366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1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D2BA7CC-77EC-A449-AB82-8A2B6B6580B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0732" tIns="45366" rIns="90732" bIns="45366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100">
                <a:latin typeface="+mn-lt"/>
              </a:defRPr>
            </a:lvl1pPr>
          </a:lstStyle>
          <a:p>
            <a:pPr>
              <a:defRPr/>
            </a:pPr>
            <a:fld id="{DA38EF95-2681-4343-B77E-E145B952507F}" type="datetimeFigureOut">
              <a:rPr lang="de-DE"/>
              <a:pPr>
                <a:defRPr/>
              </a:pPr>
              <a:t>11.04.22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4BF6985F-9D58-A843-AAE2-6A789EDACF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88900" y="744538"/>
            <a:ext cx="661987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32" tIns="45366" rIns="90732" bIns="45366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750EFC95-19F9-3B4E-8FD6-55CECE01D8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9450" y="4716463"/>
            <a:ext cx="5438775" cy="4467225"/>
          </a:xfrm>
          <a:prstGeom prst="rect">
            <a:avLst/>
          </a:prstGeom>
        </p:spPr>
        <p:txBody>
          <a:bodyPr vert="horz" lIns="90732" tIns="45366" rIns="90732" bIns="45366" rtlCol="0"/>
          <a:lstStyle/>
          <a:p>
            <a:pPr lvl="0"/>
            <a:r>
              <a:rPr lang="de-DE" noProof="0"/>
              <a:t>Mastertextformat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9B8A675-970C-DE4A-9700-F4E48E800A2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0732" tIns="45366" rIns="90732" bIns="45366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100">
                <a:latin typeface="+mn-lt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617F1AC-FD31-2340-8595-AE0E53EE0B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0732" tIns="45366" rIns="90732" bIns="45366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100">
                <a:latin typeface="+mn-lt"/>
              </a:defRPr>
            </a:lvl1pPr>
          </a:lstStyle>
          <a:p>
            <a:pPr>
              <a:defRPr/>
            </a:pPr>
            <a:fld id="{CDD460E2-D0AF-9C4E-8735-7BA63754D2CE}" type="slidenum">
              <a:rPr/>
              <a:pPr>
                <a:defRPr/>
              </a:pPr>
              <a:t>‹#›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/pubs/pub45742/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Folienbildplatzhalter 1">
            <a:extLst>
              <a:ext uri="{FF2B5EF4-FFF2-40B4-BE49-F238E27FC236}">
                <a16:creationId xmlns:a16="http://schemas.microsoft.com/office/drawing/2014/main" id="{1C660B62-9084-7048-A3FE-BDAA6933037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8" name="Notizenplatzhalter 2">
            <a:extLst>
              <a:ext uri="{FF2B5EF4-FFF2-40B4-BE49-F238E27FC236}">
                <a16:creationId xmlns:a16="http://schemas.microsoft.com/office/drawing/2014/main" id="{7B165E2E-44AB-FF41-9A36-B1C4E2EFAE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de-DE" altLang="en-DE" dirty="0"/>
          </a:p>
        </p:txBody>
      </p:sp>
      <p:sp>
        <p:nvSpPr>
          <p:cNvPr id="9219" name="Foliennummernplatzhalter 3">
            <a:extLst>
              <a:ext uri="{FF2B5EF4-FFF2-40B4-BE49-F238E27FC236}">
                <a16:creationId xmlns:a16="http://schemas.microsoft.com/office/drawing/2014/main" id="{735EA8A0-0CF3-D548-816D-D2646022362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4E98EFE-97F9-354A-8A8B-F17C0920B3AA}" type="slidenum">
              <a:rPr lang="de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de-DE" altLang="en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Folienbildplatzhalter 1">
            <a:extLst>
              <a:ext uri="{FF2B5EF4-FFF2-40B4-BE49-F238E27FC236}">
                <a16:creationId xmlns:a16="http://schemas.microsoft.com/office/drawing/2014/main" id="{1D2C9201-A703-0941-A52D-81C4B99EAB3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Notizenplatzhalter 2">
            <a:extLst>
              <a:ext uri="{FF2B5EF4-FFF2-40B4-BE49-F238E27FC236}">
                <a16:creationId xmlns:a16="http://schemas.microsoft.com/office/drawing/2014/main" id="{D6640312-CFAF-CA4B-B7D3-6BE9EA674F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https://research.google/pubs/pub45742/</a:t>
            </a:r>
            <a:endParaRPr lang="de-DE" altLang="de-DE" dirty="0">
              <a:solidFill>
                <a:srgbClr val="000000"/>
              </a:solidFill>
            </a:endParaRPr>
          </a:p>
        </p:txBody>
      </p:sp>
      <p:sp>
        <p:nvSpPr>
          <p:cNvPr id="23556" name="Foliennummernplatzhalter 3">
            <a:extLst>
              <a:ext uri="{FF2B5EF4-FFF2-40B4-BE49-F238E27FC236}">
                <a16:creationId xmlns:a16="http://schemas.microsoft.com/office/drawing/2014/main" id="{745AD3D4-81CE-E74F-ADA0-AF22D860E55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CD594EF-2224-D243-ACC5-3E13F1E5C6EF}" type="slidenum">
              <a:rPr lang="de-DE" altLang="de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de-DE" altLang="de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B98CE3BA-A38F-2644-ADBC-C5A94C46465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F22B0D93-B422-E349-868D-F341E83602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DE" altLang="en-DE" dirty="0"/>
              <a:t>TODO: </a:t>
            </a:r>
          </a:p>
          <a:p>
            <a:pPr>
              <a:spcBef>
                <a:spcPct val="0"/>
              </a:spcBef>
            </a:pPr>
            <a:r>
              <a:rPr lang="en-DE" altLang="en-DE" dirty="0"/>
              <a:t>- </a:t>
            </a:r>
            <a:r>
              <a:rPr lang="en-GB" altLang="en-DE" dirty="0"/>
              <a:t>Clean up</a:t>
            </a:r>
            <a:r>
              <a:rPr lang="en-DE" altLang="en-DE" dirty="0"/>
              <a:t> list</a:t>
            </a:r>
          </a:p>
          <a:p>
            <a:pPr>
              <a:spcBef>
                <a:spcPct val="0"/>
              </a:spcBef>
            </a:pPr>
            <a:r>
              <a:rPr lang="en-DE" altLang="en-DE" dirty="0"/>
              <a:t>- stamp “risk of permanent, silent loss”</a:t>
            </a: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8426859B-1D4E-F240-92E2-EC6DA837E6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099C67F-6DF8-8B4F-A0D4-5690CD688A8B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4738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>
            <a:extLst>
              <a:ext uri="{FF2B5EF4-FFF2-40B4-BE49-F238E27FC236}">
                <a16:creationId xmlns:a16="http://schemas.microsoft.com/office/drawing/2014/main" id="{BBFF0CDF-DBD9-1346-AC92-9ED93CFB40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>
            <a:extLst>
              <a:ext uri="{FF2B5EF4-FFF2-40B4-BE49-F238E27FC236}">
                <a16:creationId xmlns:a16="http://schemas.microsoft.com/office/drawing/2014/main" id="{1ABADCED-704F-0243-99B0-922844F6DF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DE" altLang="en-DE" dirty="0"/>
          </a:p>
        </p:txBody>
      </p:sp>
      <p:sp>
        <p:nvSpPr>
          <p:cNvPr id="13315" name="Slide Number Placeholder 3">
            <a:extLst>
              <a:ext uri="{FF2B5EF4-FFF2-40B4-BE49-F238E27FC236}">
                <a16:creationId xmlns:a16="http://schemas.microsoft.com/office/drawing/2014/main" id="{9CC732B9-49B5-EC4C-89DA-9C0A46DA2F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2C40491-64F7-E248-92E5-94B9690C7844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4893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Folienbildplatzhalter 1">
            <a:extLst>
              <a:ext uri="{FF2B5EF4-FFF2-40B4-BE49-F238E27FC236}">
                <a16:creationId xmlns:a16="http://schemas.microsoft.com/office/drawing/2014/main" id="{7672553E-6EF3-F447-9267-ABD55E60AD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izenplatzhalter 2">
            <a:extLst>
              <a:ext uri="{FF2B5EF4-FFF2-40B4-BE49-F238E27FC236}">
                <a16:creationId xmlns:a16="http://schemas.microsoft.com/office/drawing/2014/main" id="{804D68F3-10A6-084B-8A00-3C46C3AD76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DE" altLang="en-DE">
              <a:solidFill>
                <a:srgbClr val="000000"/>
              </a:solidFill>
            </a:endParaRPr>
          </a:p>
        </p:txBody>
      </p:sp>
      <p:sp>
        <p:nvSpPr>
          <p:cNvPr id="17411" name="Foliennummernplatzhalter 3">
            <a:extLst>
              <a:ext uri="{FF2B5EF4-FFF2-40B4-BE49-F238E27FC236}">
                <a16:creationId xmlns:a16="http://schemas.microsoft.com/office/drawing/2014/main" id="{BC54E9C4-F37C-5748-9D63-142AC58127D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E515EC3-9975-C14A-84E5-A3F8457B728E}" type="slidenum">
              <a:rPr lang="de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de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54805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B98CE3BA-A38F-2644-ADBC-C5A94C46465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F22B0D93-B422-E349-868D-F341E83602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DE" altLang="en-DE" dirty="0"/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8426859B-1D4E-F240-92E2-EC6DA837E6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099C67F-6DF8-8B4F-A0D4-5690CD688A8B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7568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Image Placeholder 1">
            <a:extLst>
              <a:ext uri="{FF2B5EF4-FFF2-40B4-BE49-F238E27FC236}">
                <a16:creationId xmlns:a16="http://schemas.microsoft.com/office/drawing/2014/main" id="{C14E670B-5F18-CE47-B692-2A7CE24CEDF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6" name="Notes Placeholder 2">
            <a:extLst>
              <a:ext uri="{FF2B5EF4-FFF2-40B4-BE49-F238E27FC236}">
                <a16:creationId xmlns:a16="http://schemas.microsoft.com/office/drawing/2014/main" id="{EC94E723-92A7-5D49-8E49-2424815D9B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GB" altLang="en-DE" dirty="0"/>
              <a:t>Notes: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GB" altLang="en-DE" dirty="0"/>
              <a:t>If you monitor the output, your detect changes to the user experience.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GB" altLang="en-DE" dirty="0"/>
              <a:t>If you monitor input data, it will help you to understand why the output changed and also helps you to detect smaller problems that are not visible in the output -&gt; for later maturity stages, also has more false positives</a:t>
            </a:r>
          </a:p>
          <a:p>
            <a:pPr marL="171450" marR="0" lvl="0" indent="-17145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lang="en-GB" altLang="en-DE" dirty="0"/>
              <a:t>you could monitor the user reaction e.g. click rate (not in picture). this is useful for true end-to-end-monitoring, but is technically harder to achieve (not real time, getting the data difficult) and only shows huge problems (output monitoring is less sparse than user reactions and less noisy). I recommend it only as an extra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endParaRPr lang="en-GB" altLang="en-DE" dirty="0"/>
          </a:p>
          <a:p>
            <a:pPr marL="171450" indent="-171450">
              <a:spcBef>
                <a:spcPct val="0"/>
              </a:spcBef>
              <a:buFontTx/>
              <a:buChar char="-"/>
            </a:pPr>
            <a:endParaRPr lang="en-GB" altLang="en-DE" dirty="0"/>
          </a:p>
          <a:p>
            <a:pPr marL="171450" indent="-171450">
              <a:spcBef>
                <a:spcPct val="0"/>
              </a:spcBef>
              <a:buFontTx/>
              <a:buChar char="-"/>
            </a:pPr>
            <a:endParaRPr lang="en-GB" altLang="en-DE" dirty="0"/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id="{C0DF4A89-3327-D64D-B523-058BF5DA2B6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6F91057-9D1E-BB45-95F8-41256E696B73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052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>
            <a:extLst>
              <a:ext uri="{FF2B5EF4-FFF2-40B4-BE49-F238E27FC236}">
                <a16:creationId xmlns:a16="http://schemas.microsoft.com/office/drawing/2014/main" id="{D014C71F-B205-0A4E-AF75-C5F09C3208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6" name="Notes Placeholder 2">
            <a:extLst>
              <a:ext uri="{FF2B5EF4-FFF2-40B4-BE49-F238E27FC236}">
                <a16:creationId xmlns:a16="http://schemas.microsoft.com/office/drawing/2014/main" id="{DE9FF692-8519-714F-AC1C-93660752619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DE" altLang="en-DE"/>
          </a:p>
        </p:txBody>
      </p:sp>
      <p:sp>
        <p:nvSpPr>
          <p:cNvPr id="36867" name="Slide Number Placeholder 3">
            <a:extLst>
              <a:ext uri="{FF2B5EF4-FFF2-40B4-BE49-F238E27FC236}">
                <a16:creationId xmlns:a16="http://schemas.microsoft.com/office/drawing/2014/main" id="{3E51C24F-BA03-EC4D-81B0-1DE87BB4B24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8846A33-9AF8-924B-894F-FC5E3A9FE749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7165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>
            <a:extLst>
              <a:ext uri="{FF2B5EF4-FFF2-40B4-BE49-F238E27FC236}">
                <a16:creationId xmlns:a16="http://schemas.microsoft.com/office/drawing/2014/main" id="{D014C71F-B205-0A4E-AF75-C5F09C3208B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6" name="Notes Placeholder 2">
            <a:extLst>
              <a:ext uri="{FF2B5EF4-FFF2-40B4-BE49-F238E27FC236}">
                <a16:creationId xmlns:a16="http://schemas.microsoft.com/office/drawing/2014/main" id="{DE9FF692-8519-714F-AC1C-93660752619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DE" altLang="en-DE" dirty="0"/>
          </a:p>
        </p:txBody>
      </p:sp>
      <p:sp>
        <p:nvSpPr>
          <p:cNvPr id="36867" name="Slide Number Placeholder 3">
            <a:extLst>
              <a:ext uri="{FF2B5EF4-FFF2-40B4-BE49-F238E27FC236}">
                <a16:creationId xmlns:a16="http://schemas.microsoft.com/office/drawing/2014/main" id="{3E51C24F-BA03-EC4D-81B0-1DE87BB4B24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8846A33-9AF8-924B-894F-FC5E3A9FE749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17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>
            <a:extLst>
              <a:ext uri="{FF2B5EF4-FFF2-40B4-BE49-F238E27FC236}">
                <a16:creationId xmlns:a16="http://schemas.microsoft.com/office/drawing/2014/main" id="{AAA89DB7-1AF1-C54F-8FA0-D15FD905A41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4" name="Notes Placeholder 2">
            <a:extLst>
              <a:ext uri="{FF2B5EF4-FFF2-40B4-BE49-F238E27FC236}">
                <a16:creationId xmlns:a16="http://schemas.microsoft.com/office/drawing/2014/main" id="{2486C20F-CD74-F649-9CB1-6AE30B97FE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GB" altLang="en-DE" dirty="0"/>
              <a:t>I</a:t>
            </a:r>
            <a:r>
              <a:rPr lang="en-DE" altLang="en-DE" dirty="0"/>
              <a:t>f you can get the target, but they are delayed, I still recommend to monitor the evaluation metrics in production. You should however add response distribution monitoring to get real-time-monitoring</a:t>
            </a:r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D0E972E0-2B86-B040-B954-31A62220FFF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7096537-460A-7345-8BF6-A6CF9391B9F5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>
            <a:extLst>
              <a:ext uri="{FF2B5EF4-FFF2-40B4-BE49-F238E27FC236}">
                <a16:creationId xmlns:a16="http://schemas.microsoft.com/office/drawing/2014/main" id="{C5C18F1C-0083-BB46-A6E1-F12C336699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2" name="Notes Placeholder 2">
            <a:extLst>
              <a:ext uri="{FF2B5EF4-FFF2-40B4-BE49-F238E27FC236}">
                <a16:creationId xmlns:a16="http://schemas.microsoft.com/office/drawing/2014/main" id="{E441EDE3-885D-7F43-AE09-0734EFD2D5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DE" altLang="en-DE"/>
          </a:p>
        </p:txBody>
      </p:sp>
      <p:sp>
        <p:nvSpPr>
          <p:cNvPr id="40963" name="Slide Number Placeholder 3">
            <a:extLst>
              <a:ext uri="{FF2B5EF4-FFF2-40B4-BE49-F238E27FC236}">
                <a16:creationId xmlns:a16="http://schemas.microsoft.com/office/drawing/2014/main" id="{73255EBD-931A-6C40-AD5D-076E08D598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E249F69-79C7-8D47-A76B-170A50AA1E17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DD460E2-D0AF-9C4E-8735-7BA63754D2CE}" type="slidenum">
              <a:rPr lang="en-DE" smtClean="0"/>
              <a:pPr>
                <a:defRPr/>
              </a:pPr>
              <a:t>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644323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Image Placeholder 1">
            <a:extLst>
              <a:ext uri="{FF2B5EF4-FFF2-40B4-BE49-F238E27FC236}">
                <a16:creationId xmlns:a16="http://schemas.microsoft.com/office/drawing/2014/main" id="{60FA87CB-49A8-0644-B151-BD3AF04DF66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0" name="Notes Placeholder 2">
            <a:extLst>
              <a:ext uri="{FF2B5EF4-FFF2-40B4-BE49-F238E27FC236}">
                <a16:creationId xmlns:a16="http://schemas.microsoft.com/office/drawing/2014/main" id="{CA6B0361-B175-4649-B71E-814308F61A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DE" altLang="en-DE" dirty="0"/>
          </a:p>
        </p:txBody>
      </p:sp>
      <p:sp>
        <p:nvSpPr>
          <p:cNvPr id="43011" name="Slide Number Placeholder 3">
            <a:extLst>
              <a:ext uri="{FF2B5EF4-FFF2-40B4-BE49-F238E27FC236}">
                <a16:creationId xmlns:a16="http://schemas.microsoft.com/office/drawing/2014/main" id="{BD86337D-9519-2742-B154-186BC16756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2FCAEE0-62F3-BB45-A54F-BA79E9C90535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Image Placeholder 1">
            <a:extLst>
              <a:ext uri="{FF2B5EF4-FFF2-40B4-BE49-F238E27FC236}">
                <a16:creationId xmlns:a16="http://schemas.microsoft.com/office/drawing/2014/main" id="{C14E670B-5F18-CE47-B692-2A7CE24CEDF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6" name="Notes Placeholder 2">
            <a:extLst>
              <a:ext uri="{FF2B5EF4-FFF2-40B4-BE49-F238E27FC236}">
                <a16:creationId xmlns:a16="http://schemas.microsoft.com/office/drawing/2014/main" id="{EC94E723-92A7-5D49-8E49-2424815D9B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altLang="en-DE" dirty="0"/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id="{C0DF4A89-3327-D64D-B523-058BF5DA2B6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6F91057-9D1E-BB45-95F8-41256E696B73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21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131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Image Placeholder 1">
            <a:extLst>
              <a:ext uri="{FF2B5EF4-FFF2-40B4-BE49-F238E27FC236}">
                <a16:creationId xmlns:a16="http://schemas.microsoft.com/office/drawing/2014/main" id="{F16627C7-09A4-2947-88C8-29DA6DB628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8" name="Notes Placeholder 2">
            <a:extLst>
              <a:ext uri="{FF2B5EF4-FFF2-40B4-BE49-F238E27FC236}">
                <a16:creationId xmlns:a16="http://schemas.microsoft.com/office/drawing/2014/main" id="{A41CC854-09CB-6E42-A986-71B523B6EF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altLang="en-DE" dirty="0"/>
          </a:p>
        </p:txBody>
      </p:sp>
      <p:sp>
        <p:nvSpPr>
          <p:cNvPr id="55299" name="Slide Number Placeholder 3">
            <a:extLst>
              <a:ext uri="{FF2B5EF4-FFF2-40B4-BE49-F238E27FC236}">
                <a16:creationId xmlns:a16="http://schemas.microsoft.com/office/drawing/2014/main" id="{D6754789-F965-014C-9486-9EE3E1D9142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320FE44-9002-A14C-B9F1-824D7A424699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Slide Image Placeholder 1">
            <a:extLst>
              <a:ext uri="{FF2B5EF4-FFF2-40B4-BE49-F238E27FC236}">
                <a16:creationId xmlns:a16="http://schemas.microsoft.com/office/drawing/2014/main" id="{4C521444-E658-9B4D-8D63-5AFB41F11B4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8" name="Notes Placeholder 2">
            <a:extLst>
              <a:ext uri="{FF2B5EF4-FFF2-40B4-BE49-F238E27FC236}">
                <a16:creationId xmlns:a16="http://schemas.microsoft.com/office/drawing/2014/main" id="{E804C5D6-5865-034E-A145-D86D7AB703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altLang="en-DE" dirty="0">
                <a:solidFill>
                  <a:schemeClr val="accent1"/>
                </a:solidFill>
              </a:rPr>
              <a:t>Kolmogorov-Smirnov Statistic : Max Distance between </a:t>
            </a:r>
            <a:r>
              <a:rPr lang="en-GB" altLang="en-DE" dirty="0" err="1">
                <a:solidFill>
                  <a:schemeClr val="accent1"/>
                </a:solidFill>
              </a:rPr>
              <a:t>Cumulativ</a:t>
            </a:r>
            <a:r>
              <a:rPr lang="en-GB" altLang="en-DE" dirty="0">
                <a:solidFill>
                  <a:schemeClr val="accent1"/>
                </a:solidFill>
              </a:rPr>
              <a:t> </a:t>
            </a:r>
          </a:p>
          <a:p>
            <a:pPr>
              <a:spcBef>
                <a:spcPct val="0"/>
              </a:spcBef>
            </a:pPr>
            <a:endParaRPr lang="en-GB" altLang="en-DE" dirty="0"/>
          </a:p>
        </p:txBody>
      </p:sp>
      <p:sp>
        <p:nvSpPr>
          <p:cNvPr id="45059" name="Slide Number Placeholder 3">
            <a:extLst>
              <a:ext uri="{FF2B5EF4-FFF2-40B4-BE49-F238E27FC236}">
                <a16:creationId xmlns:a16="http://schemas.microsoft.com/office/drawing/2014/main" id="{24C84794-6138-B040-B0F5-9DD9A013BB6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7528564-0786-8D40-A9E4-A447B235B11C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Image Placeholder 1">
            <a:extLst>
              <a:ext uri="{FF2B5EF4-FFF2-40B4-BE49-F238E27FC236}">
                <a16:creationId xmlns:a16="http://schemas.microsoft.com/office/drawing/2014/main" id="{9DD39036-2EC2-794C-AB1D-C243349F6B5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2" name="Notes Placeholder 2">
            <a:extLst>
              <a:ext uri="{FF2B5EF4-FFF2-40B4-BE49-F238E27FC236}">
                <a16:creationId xmlns:a16="http://schemas.microsoft.com/office/drawing/2014/main" id="{4DD90437-E967-694E-AEEA-E7968F6024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altLang="en-DE" dirty="0">
              <a:solidFill>
                <a:schemeClr val="accent1"/>
              </a:solidFill>
            </a:endParaRPr>
          </a:p>
        </p:txBody>
      </p:sp>
      <p:sp>
        <p:nvSpPr>
          <p:cNvPr id="51203" name="Slide Number Placeholder 3">
            <a:extLst>
              <a:ext uri="{FF2B5EF4-FFF2-40B4-BE49-F238E27FC236}">
                <a16:creationId xmlns:a16="http://schemas.microsoft.com/office/drawing/2014/main" id="{159B38C3-BC5D-2546-9614-3473065FD59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43127BC-21DD-6742-901D-A7E2B1437134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24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>
            <a:extLst>
              <a:ext uri="{FF2B5EF4-FFF2-40B4-BE49-F238E27FC236}">
                <a16:creationId xmlns:a16="http://schemas.microsoft.com/office/drawing/2014/main" id="{E6F93B77-B5C3-5345-8564-B874E1C46EF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6" name="Notes Placeholder 2">
            <a:extLst>
              <a:ext uri="{FF2B5EF4-FFF2-40B4-BE49-F238E27FC236}">
                <a16:creationId xmlns:a16="http://schemas.microsoft.com/office/drawing/2014/main" id="{ABF761D6-2309-5742-97FE-7FBF88672EF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DE" altLang="en-DE" dirty="0"/>
          </a:p>
        </p:txBody>
      </p:sp>
      <p:sp>
        <p:nvSpPr>
          <p:cNvPr id="47107" name="Slide Number Placeholder 3">
            <a:extLst>
              <a:ext uri="{FF2B5EF4-FFF2-40B4-BE49-F238E27FC236}">
                <a16:creationId xmlns:a16="http://schemas.microsoft.com/office/drawing/2014/main" id="{86EE9D6F-555C-C640-888C-C3F2E56B7D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D1E7875-4B38-C840-A79A-30F8E941FCB0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25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Image Placeholder 1">
            <a:extLst>
              <a:ext uri="{FF2B5EF4-FFF2-40B4-BE49-F238E27FC236}">
                <a16:creationId xmlns:a16="http://schemas.microsoft.com/office/drawing/2014/main" id="{C14E670B-5F18-CE47-B692-2A7CE24CEDF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6" name="Notes Placeholder 2">
            <a:extLst>
              <a:ext uri="{FF2B5EF4-FFF2-40B4-BE49-F238E27FC236}">
                <a16:creationId xmlns:a16="http://schemas.microsoft.com/office/drawing/2014/main" id="{EC94E723-92A7-5D49-8E49-2424815D9B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altLang="en-DE" dirty="0"/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id="{C0DF4A89-3327-D64D-B523-058BF5DA2B6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6F91057-9D1E-BB45-95F8-41256E696B73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26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56031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Image Placeholder 1">
            <a:extLst>
              <a:ext uri="{FF2B5EF4-FFF2-40B4-BE49-F238E27FC236}">
                <a16:creationId xmlns:a16="http://schemas.microsoft.com/office/drawing/2014/main" id="{860FB402-DE43-5D4F-8C37-6441A3693BE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4" name="Notes Placeholder 2">
            <a:extLst>
              <a:ext uri="{FF2B5EF4-FFF2-40B4-BE49-F238E27FC236}">
                <a16:creationId xmlns:a16="http://schemas.microsoft.com/office/drawing/2014/main" id="{2CC0E9F8-BFB7-784D-A055-9D8F089C43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accent1"/>
                </a:solidFill>
              </a:rPr>
              <a:t>Exception, priority 1: do the comparison between training and serving or train at least manually during launch (often there are differences)</a:t>
            </a:r>
          </a:p>
          <a:p>
            <a:pPr>
              <a:spcBef>
                <a:spcPct val="0"/>
              </a:spcBef>
            </a:pPr>
            <a:r>
              <a:rPr lang="en-GB" altLang="en-DE" dirty="0">
                <a:solidFill>
                  <a:schemeClr val="accent1"/>
                </a:solidFill>
              </a:rPr>
              <a:t> </a:t>
            </a:r>
            <a:endParaRPr lang="en-DE" altLang="en-DE" dirty="0"/>
          </a:p>
        </p:txBody>
      </p:sp>
      <p:sp>
        <p:nvSpPr>
          <p:cNvPr id="49155" name="Slide Number Placeholder 3">
            <a:extLst>
              <a:ext uri="{FF2B5EF4-FFF2-40B4-BE49-F238E27FC236}">
                <a16:creationId xmlns:a16="http://schemas.microsoft.com/office/drawing/2014/main" id="{F5C19693-3C03-284A-8C87-89008C8477B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FAE575B-12DD-E648-8655-072F49ADE04D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27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>
            <a:extLst>
              <a:ext uri="{FF2B5EF4-FFF2-40B4-BE49-F238E27FC236}">
                <a16:creationId xmlns:a16="http://schemas.microsoft.com/office/drawing/2014/main" id="{BBFF0CDF-DBD9-1346-AC92-9ED93CFB40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>
            <a:extLst>
              <a:ext uri="{FF2B5EF4-FFF2-40B4-BE49-F238E27FC236}">
                <a16:creationId xmlns:a16="http://schemas.microsoft.com/office/drawing/2014/main" id="{1ABADCED-704F-0243-99B0-922844F6DF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DE" altLang="en-DE" dirty="0"/>
          </a:p>
        </p:txBody>
      </p:sp>
      <p:sp>
        <p:nvSpPr>
          <p:cNvPr id="13315" name="Slide Number Placeholder 3">
            <a:extLst>
              <a:ext uri="{FF2B5EF4-FFF2-40B4-BE49-F238E27FC236}">
                <a16:creationId xmlns:a16="http://schemas.microsoft.com/office/drawing/2014/main" id="{9CC732B9-49B5-EC4C-89DA-9C0A46DA2F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2C40491-64F7-E248-92E5-94B9690C7844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28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289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>
            <a:extLst>
              <a:ext uri="{FF2B5EF4-FFF2-40B4-BE49-F238E27FC236}">
                <a16:creationId xmlns:a16="http://schemas.microsoft.com/office/drawing/2014/main" id="{8F3D7C2B-01DA-D049-9744-14512ED3591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6" name="Notes Placeholder 2">
            <a:extLst>
              <a:ext uri="{FF2B5EF4-FFF2-40B4-BE49-F238E27FC236}">
                <a16:creationId xmlns:a16="http://schemas.microsoft.com/office/drawing/2014/main" id="{CE1BF5D7-AB12-544A-9171-2527573ACA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altLang="en-DE"/>
          </a:p>
        </p:txBody>
      </p:sp>
      <p:sp>
        <p:nvSpPr>
          <p:cNvPr id="31747" name="Slide Number Placeholder 3">
            <a:extLst>
              <a:ext uri="{FF2B5EF4-FFF2-40B4-BE49-F238E27FC236}">
                <a16:creationId xmlns:a16="http://schemas.microsoft.com/office/drawing/2014/main" id="{821D68CA-CF09-5240-9A50-1188FBCB89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8244EA3-FFD6-7247-A2A4-8C972F2D2737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29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353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>
            <a:extLst>
              <a:ext uri="{FF2B5EF4-FFF2-40B4-BE49-F238E27FC236}">
                <a16:creationId xmlns:a16="http://schemas.microsoft.com/office/drawing/2014/main" id="{BBFF0CDF-DBD9-1346-AC92-9ED93CFB40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>
            <a:extLst>
              <a:ext uri="{FF2B5EF4-FFF2-40B4-BE49-F238E27FC236}">
                <a16:creationId xmlns:a16="http://schemas.microsoft.com/office/drawing/2014/main" id="{1ABADCED-704F-0243-99B0-922844F6DF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de-DE" altLang="en-DE" dirty="0"/>
              <a:t>Source: </a:t>
            </a:r>
            <a:r>
              <a:rPr lang="en-GB" dirty="0"/>
              <a:t>Full Stack Deep Learning - UC Berkeley Spring 2021, https://</a:t>
            </a:r>
            <a:r>
              <a:rPr lang="en-GB" dirty="0" err="1"/>
              <a:t>fullstackdeeplearning.com</a:t>
            </a:r>
            <a:r>
              <a:rPr lang="en-GB" dirty="0"/>
              <a:t>/spring2021/lecture-6/</a:t>
            </a:r>
            <a:endParaRPr lang="en-DE" altLang="en-DE" dirty="0"/>
          </a:p>
        </p:txBody>
      </p:sp>
      <p:sp>
        <p:nvSpPr>
          <p:cNvPr id="13315" name="Slide Number Placeholder 3">
            <a:extLst>
              <a:ext uri="{FF2B5EF4-FFF2-40B4-BE49-F238E27FC236}">
                <a16:creationId xmlns:a16="http://schemas.microsoft.com/office/drawing/2014/main" id="{9CC732B9-49B5-EC4C-89DA-9C0A46DA2F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2C40491-64F7-E248-92E5-94B9690C7844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6015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Image Placeholder 1">
            <a:extLst>
              <a:ext uri="{FF2B5EF4-FFF2-40B4-BE49-F238E27FC236}">
                <a16:creationId xmlns:a16="http://schemas.microsoft.com/office/drawing/2014/main" id="{8F3D7C2B-01DA-D049-9744-14512ED3591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6" name="Notes Placeholder 2">
            <a:extLst>
              <a:ext uri="{FF2B5EF4-FFF2-40B4-BE49-F238E27FC236}">
                <a16:creationId xmlns:a16="http://schemas.microsoft.com/office/drawing/2014/main" id="{CE1BF5D7-AB12-544A-9171-2527573ACA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GB" altLang="en-DE"/>
          </a:p>
        </p:txBody>
      </p:sp>
      <p:sp>
        <p:nvSpPr>
          <p:cNvPr id="31747" name="Slide Number Placeholder 3">
            <a:extLst>
              <a:ext uri="{FF2B5EF4-FFF2-40B4-BE49-F238E27FC236}">
                <a16:creationId xmlns:a16="http://schemas.microsoft.com/office/drawing/2014/main" id="{821D68CA-CF09-5240-9A50-1188FBCB89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8244EA3-FFD6-7247-A2A4-8C972F2D2737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30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72480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DD460E2-D0AF-9C4E-8735-7BA63754D2CE}" type="slidenum">
              <a:rPr lang="en-DE" smtClean="0"/>
              <a:pPr>
                <a:defRPr/>
              </a:pPr>
              <a:t>32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460455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accent1"/>
                </a:solidFill>
              </a:rPr>
              <a:t>Notes:</a:t>
            </a: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accent1"/>
                </a:solidFill>
              </a:rPr>
              <a:t>If you have time to implement more monitoring, monitor the input and feature distributions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DD460E2-D0AF-9C4E-8735-7BA63754D2CE}" type="slidenum">
              <a:rPr lang="en-DE" smtClean="0"/>
              <a:pPr>
                <a:defRPr/>
              </a:pPr>
              <a:t>33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401355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Image Placeholder 1">
            <a:extLst>
              <a:ext uri="{FF2B5EF4-FFF2-40B4-BE49-F238E27FC236}">
                <a16:creationId xmlns:a16="http://schemas.microsoft.com/office/drawing/2014/main" id="{4B37E179-A0B2-0340-BBB3-62B95F97E3E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42" name="Notes Placeholder 2">
            <a:extLst>
              <a:ext uri="{FF2B5EF4-FFF2-40B4-BE49-F238E27FC236}">
                <a16:creationId xmlns:a16="http://schemas.microsoft.com/office/drawing/2014/main" id="{33F573CC-50AD-4842-9388-F87E31E351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DE" altLang="en-DE" dirty="0"/>
          </a:p>
        </p:txBody>
      </p:sp>
      <p:sp>
        <p:nvSpPr>
          <p:cNvPr id="61443" name="Slide Number Placeholder 3">
            <a:extLst>
              <a:ext uri="{FF2B5EF4-FFF2-40B4-BE49-F238E27FC236}">
                <a16:creationId xmlns:a16="http://schemas.microsoft.com/office/drawing/2014/main" id="{C014CFB5-B144-0B49-9CFF-E76FFD6B34D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6DF3DFF-FE48-BD46-AC10-38E89EC5023C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34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DD460E2-D0AF-9C4E-8735-7BA63754D2CE}" type="slidenum">
              <a:rPr lang="en-DE" smtClean="0"/>
              <a:pPr>
                <a:defRPr/>
              </a:pPr>
              <a:t>35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56966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>
            <a:extLst>
              <a:ext uri="{FF2B5EF4-FFF2-40B4-BE49-F238E27FC236}">
                <a16:creationId xmlns:a16="http://schemas.microsoft.com/office/drawing/2014/main" id="{BBFF0CDF-DBD9-1346-AC92-9ED93CFB40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>
            <a:extLst>
              <a:ext uri="{FF2B5EF4-FFF2-40B4-BE49-F238E27FC236}">
                <a16:creationId xmlns:a16="http://schemas.microsoft.com/office/drawing/2014/main" id="{1ABADCED-704F-0243-99B0-922844F6DF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DE" altLang="en-DE" dirty="0"/>
              <a:t>Notes:</a:t>
            </a:r>
          </a:p>
          <a:p>
            <a:pPr>
              <a:spcBef>
                <a:spcPct val="0"/>
              </a:spcBef>
            </a:pPr>
            <a:r>
              <a:rPr lang="en-DE" altLang="en-DE" dirty="0"/>
              <a:t>This talk also applies to you if you don’t have anything as a service (pure batch usecase)</a:t>
            </a:r>
          </a:p>
        </p:txBody>
      </p:sp>
      <p:sp>
        <p:nvSpPr>
          <p:cNvPr id="13315" name="Slide Number Placeholder 3">
            <a:extLst>
              <a:ext uri="{FF2B5EF4-FFF2-40B4-BE49-F238E27FC236}">
                <a16:creationId xmlns:a16="http://schemas.microsoft.com/office/drawing/2014/main" id="{9CC732B9-49B5-EC4C-89DA-9C0A46DA2F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2C40491-64F7-E248-92E5-94B9690C7844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130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>
            <a:extLst>
              <a:ext uri="{FF2B5EF4-FFF2-40B4-BE49-F238E27FC236}">
                <a16:creationId xmlns:a16="http://schemas.microsoft.com/office/drawing/2014/main" id="{BBFF0CDF-DBD9-1346-AC92-9ED93CFB406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4" name="Notes Placeholder 2">
            <a:extLst>
              <a:ext uri="{FF2B5EF4-FFF2-40B4-BE49-F238E27FC236}">
                <a16:creationId xmlns:a16="http://schemas.microsoft.com/office/drawing/2014/main" id="{1ABADCED-704F-0243-99B0-922844F6DF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DE" altLang="en-DE" dirty="0"/>
          </a:p>
          <a:p>
            <a:pPr>
              <a:spcBef>
                <a:spcPct val="0"/>
              </a:spcBef>
            </a:pPr>
            <a:r>
              <a:rPr lang="en-DE" altLang="en-DE" dirty="0"/>
              <a:t>Notes:</a:t>
            </a:r>
          </a:p>
          <a:p>
            <a:pPr>
              <a:spcBef>
                <a:spcPct val="0"/>
              </a:spcBef>
            </a:pPr>
            <a:r>
              <a:rPr lang="en-DE" altLang="en-DE" dirty="0"/>
              <a:t>This talk also applies to you if you don’t have anything as a service (pure batch usecase)</a:t>
            </a:r>
          </a:p>
        </p:txBody>
      </p:sp>
      <p:sp>
        <p:nvSpPr>
          <p:cNvPr id="13315" name="Slide Number Placeholder 3">
            <a:extLst>
              <a:ext uri="{FF2B5EF4-FFF2-40B4-BE49-F238E27FC236}">
                <a16:creationId xmlns:a16="http://schemas.microsoft.com/office/drawing/2014/main" id="{9CC732B9-49B5-EC4C-89DA-9C0A46DA2F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2C40491-64F7-E248-92E5-94B9690C7844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0117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B98CE3BA-A38F-2644-ADBC-C5A94C46465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F22B0D93-B422-E349-868D-F341E83602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446088" lvl="2" indent="0">
              <a:buFont typeface="Arial" panose="020B0604020202020204" pitchFamily="34" charset="0"/>
              <a:buNone/>
            </a:pPr>
            <a:r>
              <a:rPr lang="en-GB" sz="1600" dirty="0"/>
              <a:t>Notes</a:t>
            </a:r>
          </a:p>
          <a:p>
            <a:pPr marL="731838" lvl="2" indent="-285750">
              <a:buFont typeface="Arial" panose="020B0604020202020204" pitchFamily="34" charset="0"/>
              <a:buChar char="•"/>
            </a:pPr>
            <a:r>
              <a:rPr lang="en-GB" sz="1600" dirty="0"/>
              <a:t>You want to know: </a:t>
            </a:r>
          </a:p>
          <a:p>
            <a:pPr marL="1189038" lvl="3" indent="-285750">
              <a:buFont typeface="Arial" panose="020B0604020202020204" pitchFamily="34" charset="0"/>
              <a:buChar char="•"/>
            </a:pPr>
            <a:r>
              <a:rPr lang="en-GB" sz="1600" dirty="0"/>
              <a:t>If customers experience slow / bad responses</a:t>
            </a:r>
          </a:p>
          <a:p>
            <a:pPr marL="1189038" lvl="3" indent="-285750">
              <a:buFont typeface="Arial" panose="020B0604020202020204" pitchFamily="34" charset="0"/>
              <a:buChar char="•"/>
            </a:pPr>
            <a:r>
              <a:rPr lang="en-GB" sz="1600" dirty="0"/>
              <a:t>If you loose money, e.g. less orders or fail a guaranteed level of service or customer looses money</a:t>
            </a:r>
          </a:p>
          <a:p>
            <a:pPr marL="731838" marR="0" lvl="2" indent="-28575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GB" sz="1600" dirty="0"/>
          </a:p>
          <a:p>
            <a:pPr marL="731838" marR="0" lvl="2" indent="-28575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600" dirty="0"/>
              <a:t>Problems come with different severities:</a:t>
            </a:r>
          </a:p>
          <a:p>
            <a:pPr marL="1189038" marR="0" lvl="3" indent="-28575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600" dirty="0"/>
              <a:t>Level 1: Critical with high impact</a:t>
            </a:r>
          </a:p>
          <a:p>
            <a:pPr marL="1189038" marR="0" lvl="3" indent="-28575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600" dirty="0"/>
              <a:t>Level 2: Major with significant</a:t>
            </a:r>
          </a:p>
          <a:p>
            <a:pPr marL="1189038" marR="0" lvl="3" indent="-28575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600" dirty="0"/>
              <a:t>Level 3: Minor, low impact</a:t>
            </a:r>
          </a:p>
          <a:p>
            <a:pPr marL="731838" lvl="2" indent="-285750"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177800" lvl="2" indent="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None/>
            </a:pPr>
            <a:endParaRPr lang="en-GB" altLang="en-DE" sz="1600" b="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8426859B-1D4E-F240-92E2-EC6DA837E6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099C67F-6DF8-8B4F-A0D4-5690CD688A8B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432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B98CE3BA-A38F-2644-ADBC-C5A94C46465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F22B0D93-B422-E349-868D-F341E83602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77800" lvl="2" indent="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None/>
            </a:pPr>
            <a:r>
              <a:rPr lang="en-GB" altLang="en-DE" sz="16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Notes:</a:t>
            </a:r>
          </a:p>
          <a:p>
            <a:pPr marL="463550" marR="0" lvl="2" indent="-285750" algn="l" defTabSz="457200" rtl="0" eaLnBrk="1" fontAlgn="base" latinLnBrk="0" hangingPunct="1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Char char="-"/>
              <a:tabLst/>
              <a:defRPr/>
            </a:pPr>
            <a:r>
              <a:rPr lang="en-DE" altLang="en-DE" sz="1600" dirty="0"/>
              <a:t>These are the basics that you need for all products. </a:t>
            </a:r>
            <a:r>
              <a:rPr lang="en-GB" altLang="en-DE" sz="1600" dirty="0"/>
              <a:t>Source: Google Site Reliability Book https://</a:t>
            </a:r>
            <a:r>
              <a:rPr lang="en-GB" altLang="en-DE" sz="1600" dirty="0" err="1"/>
              <a:t>sre.google</a:t>
            </a:r>
            <a:r>
              <a:rPr lang="en-GB" altLang="en-DE" sz="1600" dirty="0"/>
              <a:t>/</a:t>
            </a:r>
            <a:r>
              <a:rPr lang="en-GB" altLang="en-DE" sz="1600" dirty="0" err="1"/>
              <a:t>sre</a:t>
            </a:r>
            <a:r>
              <a:rPr lang="en-GB" altLang="en-DE" sz="1600" dirty="0"/>
              <a:t>-book/monitoring-distributed-systems/</a:t>
            </a:r>
            <a:endParaRPr lang="en-DE" altLang="en-DE" sz="1600" dirty="0"/>
          </a:p>
          <a:p>
            <a:pPr marL="463550" marR="0" lvl="2" indent="-285750" algn="l" defTabSz="457200" rtl="0" eaLnBrk="1" fontAlgn="base" latinLnBrk="0" hangingPunct="1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Char char="-"/>
              <a:tabLst/>
              <a:defRPr/>
            </a:pPr>
            <a:r>
              <a:rPr lang="en-DE" altLang="en-DE" sz="1600" dirty="0"/>
              <a:t>Errors: typically because 400er Error (wrong inputs) or 500er (exception on your end)</a:t>
            </a:r>
          </a:p>
          <a:p>
            <a:pPr marL="463550" marR="0" lvl="2" indent="-285750" algn="l" defTabSz="457200" rtl="0" eaLnBrk="1" fontAlgn="base" latinLnBrk="0" hangingPunct="1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Char char="-"/>
              <a:tabLst/>
              <a:defRPr/>
            </a:pPr>
            <a:r>
              <a:rPr lang="en-DE" altLang="en-DE" sz="1600" dirty="0"/>
              <a:t>Adaption to batch prediction:</a:t>
            </a:r>
          </a:p>
          <a:p>
            <a:pPr marL="920750" marR="0" lvl="3" indent="-285750" algn="l" defTabSz="457200" rtl="0" eaLnBrk="1" fontAlgn="base" latinLnBrk="0" hangingPunct="1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Char char="-"/>
              <a:tabLst/>
              <a:defRPr/>
            </a:pPr>
            <a:r>
              <a:rPr lang="en-DE" altLang="en-DE" sz="1600" dirty="0"/>
              <a:t>Latency: </a:t>
            </a:r>
            <a:r>
              <a:rPr lang="en-GB" altLang="en-DE" sz="1600" dirty="0"/>
              <a:t>C</a:t>
            </a:r>
            <a:r>
              <a:rPr lang="en-DE" altLang="en-DE" sz="1600" dirty="0"/>
              <a:t>heck if the overall time (e.g. when you have a nightly run) is fast enough</a:t>
            </a:r>
          </a:p>
          <a:p>
            <a:pPr marL="920750" marR="0" lvl="3" indent="-285750" algn="l" defTabSz="457200" rtl="0" eaLnBrk="1" fontAlgn="base" latinLnBrk="0" hangingPunct="1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Char char="-"/>
              <a:tabLst/>
              <a:defRPr/>
            </a:pPr>
            <a:r>
              <a:rPr lang="en-DE" altLang="en-DE" sz="1600" dirty="0"/>
              <a:t>Traffic: identical, monitor the amount of examples, e.g. per hour/day</a:t>
            </a:r>
          </a:p>
          <a:p>
            <a:pPr marL="920750" marR="0" lvl="3" indent="-285750" algn="l" defTabSz="457200" rtl="0" eaLnBrk="1" fontAlgn="base" latinLnBrk="0" hangingPunct="1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Char char="-"/>
              <a:tabLst/>
              <a:defRPr/>
            </a:pPr>
            <a:r>
              <a:rPr lang="en-DE" altLang="en-DE" sz="1600" dirty="0"/>
              <a:t>Errors: </a:t>
            </a:r>
            <a:r>
              <a:rPr lang="en-GB" altLang="en-DE" sz="1600" b="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 out how you can collect errors during batch prediction: some frameworks throw exceptions when one example in a batch has a problem, others only log a warning you miss when you automate</a:t>
            </a:r>
          </a:p>
          <a:p>
            <a:pPr marL="463550" marR="0" lvl="2" indent="-285750" algn="l" defTabSz="457200" rtl="0" eaLnBrk="1" fontAlgn="base" latinLnBrk="0" hangingPunct="1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Char char="-"/>
              <a:tabLst/>
              <a:defRPr/>
            </a:pPr>
            <a:r>
              <a:rPr lang="en-GB" altLang="en-DE" sz="1600" b="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 ”focus on end user pain”: https://</a:t>
            </a:r>
            <a:r>
              <a:rPr lang="en-GB" altLang="en-DE" sz="1600" b="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prometheus.io</a:t>
            </a:r>
            <a:r>
              <a:rPr lang="en-GB" altLang="en-DE" sz="1600" b="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/docs/practices/alerting/</a:t>
            </a:r>
          </a:p>
          <a:p>
            <a:pPr marL="463550" marR="0" lvl="2" indent="-285750" algn="l" defTabSz="457200" rtl="0" eaLnBrk="1" fontAlgn="base" latinLnBrk="0" hangingPunct="1">
              <a:lnSpc>
                <a:spcPct val="150000"/>
              </a:lnSpc>
              <a:spcBef>
                <a:spcPct val="30000"/>
              </a:spcBef>
              <a:spcAft>
                <a:spcPct val="0"/>
              </a:spcAft>
              <a:buClr>
                <a:schemeClr val="tx1"/>
              </a:buClr>
              <a:buSzTx/>
              <a:buFontTx/>
              <a:buChar char="-"/>
              <a:tabLst/>
              <a:defRPr/>
            </a:pPr>
            <a:endParaRPr lang="en-GB" altLang="en-DE" sz="1600" b="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</a:pPr>
            <a:r>
              <a:rPr lang="en-DE" altLang="en-DE" dirty="0"/>
              <a:t>    </a:t>
            </a: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8426859B-1D4E-F240-92E2-EC6DA837E6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099C67F-6DF8-8B4F-A0D4-5690CD688A8B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5729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B98CE3BA-A38F-2644-ADBC-C5A94C46465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F22B0D93-B422-E349-868D-F341E83602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GB" altLang="en-DE" dirty="0"/>
              <a:t>Notes:</a:t>
            </a:r>
          </a:p>
          <a:p>
            <a:pPr>
              <a:spcBef>
                <a:spcPct val="0"/>
              </a:spcBef>
            </a:pPr>
            <a:endParaRPr lang="en-GB" altLang="en-DE" dirty="0"/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GB" altLang="en-DE" dirty="0"/>
              <a:t>Play with this dashboard at https://</a:t>
            </a:r>
            <a:r>
              <a:rPr lang="en-GB" altLang="en-DE" dirty="0" err="1"/>
              <a:t>play.grafana.org</a:t>
            </a:r>
            <a:r>
              <a:rPr lang="en-GB" altLang="en-DE" dirty="0"/>
              <a:t>/d/000000109/the-four-golden-signals. The latency shows the median. It is a best practice to add the 95</a:t>
            </a:r>
            <a:r>
              <a:rPr lang="en-GB" altLang="en-DE" baseline="30000" dirty="0"/>
              <a:t>th</a:t>
            </a:r>
            <a:r>
              <a:rPr lang="en-GB" altLang="en-DE" dirty="0"/>
              <a:t> quantile and the 99</a:t>
            </a:r>
            <a:r>
              <a:rPr lang="en-GB" altLang="en-DE" baseline="30000" dirty="0"/>
              <a:t>th</a:t>
            </a:r>
            <a:r>
              <a:rPr lang="en-GB" altLang="en-DE" dirty="0"/>
              <a:t> quantile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GB" altLang="en-DE" dirty="0"/>
              <a:t>This is a Grafana Dashboard. Your company might have another vendor. The vendor is less important than to have a good dashboard!</a:t>
            </a:r>
          </a:p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GB" dirty="0"/>
              <a:t>Dashboards are useful:</a:t>
            </a:r>
          </a:p>
          <a:p>
            <a:pPr marL="628650" lvl="1" indent="-171450">
              <a:spcBef>
                <a:spcPct val="0"/>
              </a:spcBef>
              <a:buFontTx/>
              <a:buChar char="-"/>
            </a:pPr>
            <a:r>
              <a:rPr lang="en-GB" dirty="0"/>
              <a:t>Review your performance over time </a:t>
            </a:r>
          </a:p>
          <a:p>
            <a:pPr marL="628650" lvl="1" indent="-171450">
              <a:spcBef>
                <a:spcPct val="0"/>
              </a:spcBef>
              <a:buFontTx/>
              <a:buChar char="-"/>
            </a:pPr>
            <a:r>
              <a:rPr lang="en-GB" dirty="0"/>
              <a:t>Check possible issues during an incident</a:t>
            </a:r>
          </a:p>
          <a:p>
            <a:pPr marL="628650" lvl="1" indent="-171450">
              <a:spcBef>
                <a:spcPct val="0"/>
              </a:spcBef>
              <a:buFontTx/>
              <a:buChar char="-"/>
            </a:pPr>
            <a:r>
              <a:rPr lang="en-GB" dirty="0"/>
              <a:t>Review weekly for operational performance insights</a:t>
            </a: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8426859B-1D4E-F240-92E2-EC6DA837E6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099C67F-6DF8-8B4F-A0D4-5690CD688A8B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66555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B98CE3BA-A38F-2644-ADBC-C5A94C46465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F22B0D93-B422-E349-868D-F341E83602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71450" indent="-171450">
              <a:spcBef>
                <a:spcPct val="0"/>
              </a:spcBef>
              <a:buFontTx/>
              <a:buChar char="-"/>
            </a:pPr>
            <a:r>
              <a:rPr lang="en-GB" altLang="en-DE" dirty="0"/>
              <a:t>Notes</a:t>
            </a:r>
          </a:p>
          <a:p>
            <a:pPr marL="628650" lvl="1" indent="-171450">
              <a:spcBef>
                <a:spcPct val="0"/>
              </a:spcBef>
              <a:buFontTx/>
              <a:buChar char="-"/>
            </a:pPr>
            <a:r>
              <a:rPr lang="en-GB" altLang="en-DE" dirty="0"/>
              <a:t>The alert shows up on a monitor, email etc. </a:t>
            </a:r>
          </a:p>
          <a:p>
            <a:pPr marL="628650" lvl="1" indent="-171450">
              <a:spcBef>
                <a:spcPct val="0"/>
              </a:spcBef>
              <a:buFontTx/>
              <a:buChar char="-"/>
            </a:pPr>
            <a:r>
              <a:rPr lang="en-GB" altLang="en-DE" dirty="0"/>
              <a:t>Important alerts go to 24/7 </a:t>
            </a:r>
            <a:r>
              <a:rPr lang="en-GB" altLang="en-DE" dirty="0" err="1"/>
              <a:t>oncall</a:t>
            </a:r>
            <a:r>
              <a:rPr lang="en-GB" altLang="en-DE" dirty="0"/>
              <a:t> engineers who fix immediately. Other alerts wait until you are in the office again</a:t>
            </a: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8426859B-1D4E-F240-92E2-EC6DA837E61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099C67F-6DF8-8B4F-A0D4-5690CD688A8B}" type="slidenum">
              <a:rPr lang="en-DE" altLang="en-DE" smtClean="0">
                <a:latin typeface="Calibri" panose="020F050202020403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en-DE" altLang="en-DE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112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7">
            <a:extLst>
              <a:ext uri="{FF2B5EF4-FFF2-40B4-BE49-F238E27FC236}">
                <a16:creationId xmlns:a16="http://schemas.microsoft.com/office/drawing/2014/main" id="{625255C0-09A3-2A41-AB54-3376F1FFDA9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95"/>
          <a:stretch>
            <a:fillRect/>
          </a:stretch>
        </p:blipFill>
        <p:spPr bwMode="auto">
          <a:xfrm>
            <a:off x="7823200" y="4584700"/>
            <a:ext cx="977900" cy="40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22288" y="2439891"/>
            <a:ext cx="8293629" cy="47534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2200" b="0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522289" y="2920996"/>
            <a:ext cx="8293628" cy="11122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Clr>
                <a:srgbClr val="002060"/>
              </a:buClr>
              <a:buFont typeface="Wingdings" charset="2"/>
              <a:buNone/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1"/>
          </p:nvPr>
        </p:nvSpPr>
        <p:spPr>
          <a:xfrm>
            <a:off x="512762" y="4140476"/>
            <a:ext cx="5299075" cy="364031"/>
          </a:xfrm>
          <a:prstGeom prst="rect">
            <a:avLst/>
          </a:prstGeom>
        </p:spPr>
        <p:txBody>
          <a:bodyPr vert="horz" lIns="0" tIns="0" rIns="0" bIns="0"/>
          <a:lstStyle>
            <a:lvl1pPr>
              <a:lnSpc>
                <a:spcPct val="100000"/>
              </a:lnSpc>
              <a:spcBef>
                <a:spcPts val="0"/>
              </a:spcBef>
              <a:defRPr sz="1000" b="1">
                <a:solidFill>
                  <a:schemeClr val="bg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bg2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>
                <a:solidFill>
                  <a:schemeClr val="bg2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>
                <a:solidFill>
                  <a:schemeClr val="bg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952778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8">
            <a:extLst>
              <a:ext uri="{FF2B5EF4-FFF2-40B4-BE49-F238E27FC236}">
                <a16:creationId xmlns:a16="http://schemas.microsoft.com/office/drawing/2014/main" id="{12B54C6F-578A-E74C-B81B-01B0DDBBF6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95"/>
          <a:stretch>
            <a:fillRect/>
          </a:stretch>
        </p:blipFill>
        <p:spPr bwMode="auto">
          <a:xfrm>
            <a:off x="7823200" y="4584700"/>
            <a:ext cx="977900" cy="40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hteck 9">
            <a:extLst>
              <a:ext uri="{FF2B5EF4-FFF2-40B4-BE49-F238E27FC236}">
                <a16:creationId xmlns:a16="http://schemas.microsoft.com/office/drawing/2014/main" id="{CA9A5315-15FE-3045-AFA9-92F89889E1F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12763" y="4746625"/>
            <a:ext cx="182562" cy="12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DDEA59E-052B-6945-B33D-E297A766C39B}" type="slidenum">
              <a:rPr lang="de-DE" altLang="en-DE" sz="800" b="1">
                <a:solidFill>
                  <a:schemeClr val="accent1"/>
                </a:solidFill>
                <a:cs typeface="Arial" panose="020B0604020202020204" pitchFamily="34" charset="0"/>
              </a:rPr>
              <a:pPr eaLnBrk="1" hangingPunct="1"/>
              <a:t>‹#›</a:t>
            </a:fld>
            <a:r>
              <a:rPr lang="de-DE" altLang="en-DE" sz="800">
                <a:solidFill>
                  <a:schemeClr val="accent1"/>
                </a:solidFill>
                <a:cs typeface="Arial" panose="020B0604020202020204" pitchFamily="34" charset="0"/>
              </a:rPr>
              <a:t> 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12762" y="272422"/>
            <a:ext cx="8269287" cy="373856"/>
          </a:xfrm>
          <a:prstGeom prst="rect">
            <a:avLst/>
          </a:prstGeom>
        </p:spPr>
        <p:txBody>
          <a:bodyPr lIns="0" tIns="0" rIns="0" bIns="0"/>
          <a:lstStyle>
            <a:lvl1pPr>
              <a:defRPr sz="2200"/>
            </a:lvl1pPr>
          </a:lstStyle>
          <a:p>
            <a:r>
              <a:rPr lang="en-GB" noProof="0"/>
              <a:t>Click to edit Master title style</a:t>
            </a:r>
            <a:endParaRPr lang="en-GB" noProof="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2763" y="1012547"/>
            <a:ext cx="8269286" cy="351976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spcBef>
                <a:spcPts val="200"/>
              </a:spcBef>
              <a:defRPr sz="1500">
                <a:solidFill>
                  <a:schemeClr val="accent2"/>
                </a:solidFill>
              </a:defRPr>
            </a:lvl1pPr>
            <a:lvl2pPr>
              <a:spcBef>
                <a:spcPts val="200"/>
              </a:spcBef>
              <a:buClr>
                <a:schemeClr val="tx2"/>
              </a:buClr>
              <a:buSzPct val="100000"/>
              <a:defRPr sz="1500">
                <a:solidFill>
                  <a:schemeClr val="accent2"/>
                </a:solidFill>
              </a:defRPr>
            </a:lvl2pPr>
            <a:lvl3pPr>
              <a:spcBef>
                <a:spcPts val="200"/>
              </a:spcBef>
              <a:buClr>
                <a:schemeClr val="tx1"/>
              </a:buClr>
              <a:defRPr sz="1500">
                <a:solidFill>
                  <a:schemeClr val="accent2"/>
                </a:solidFill>
              </a:defRPr>
            </a:lvl3pPr>
            <a:lvl4pPr>
              <a:spcBef>
                <a:spcPts val="200"/>
              </a:spcBef>
              <a:defRPr sz="1500">
                <a:solidFill>
                  <a:schemeClr val="bg2"/>
                </a:solidFill>
              </a:defRPr>
            </a:lvl4pPr>
            <a:lvl5pPr>
              <a:spcBef>
                <a:spcPts val="200"/>
              </a:spcBef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512763" y="614161"/>
            <a:ext cx="8269286" cy="301625"/>
          </a:xfrm>
          <a:prstGeom prst="rect">
            <a:avLst/>
          </a:prstGeom>
        </p:spPr>
        <p:txBody>
          <a:bodyPr lIns="0" tIns="0" rIns="0" bIns="0"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7182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hf sldNum="0" hdr="0" dt="0"/>
  <p:txStyles>
    <p:titleStyle>
      <a:lvl1pPr algn="l" defTabSz="457200" rtl="0" fontAlgn="base">
        <a:spcBef>
          <a:spcPct val="0"/>
        </a:spcBef>
        <a:spcAft>
          <a:spcPct val="0"/>
        </a:spcAft>
        <a:defRPr sz="2400" kern="1200">
          <a:solidFill>
            <a:schemeClr val="tx2"/>
          </a:solidFill>
          <a:latin typeface="Arial"/>
          <a:ea typeface="+mj-ea"/>
          <a:cs typeface="Arial"/>
        </a:defRPr>
      </a:lvl1pPr>
      <a:lvl2pPr algn="l" defTabSz="457200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l" defTabSz="457200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l" defTabSz="457200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l" defTabSz="457200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algn="l" defTabSz="457200" rtl="0" fontAlgn="base">
        <a:lnSpc>
          <a:spcPct val="110000"/>
        </a:lnSpc>
        <a:spcBef>
          <a:spcPts val="475"/>
        </a:spcBef>
        <a:spcAft>
          <a:spcPct val="0"/>
        </a:spcAft>
        <a:buFont typeface="Arial" panose="020B0604020202020204" pitchFamily="34" charset="0"/>
        <a:defRPr sz="1500" kern="1200">
          <a:solidFill>
            <a:schemeClr val="tx1"/>
          </a:solidFill>
          <a:latin typeface="Arial"/>
          <a:ea typeface="+mn-ea"/>
          <a:cs typeface="Arial"/>
        </a:defRPr>
      </a:lvl1pPr>
      <a:lvl2pPr marL="268288" indent="-268288" algn="l" defTabSz="457200" rtl="0" fontAlgn="base">
        <a:lnSpc>
          <a:spcPct val="110000"/>
        </a:lnSpc>
        <a:spcBef>
          <a:spcPts val="475"/>
        </a:spcBef>
        <a:spcAft>
          <a:spcPct val="0"/>
        </a:spcAft>
        <a:buClr>
          <a:schemeClr val="bg2"/>
        </a:buClr>
        <a:buSzPct val="105000"/>
        <a:buFont typeface="Wingdings" pitchFamily="2" charset="2"/>
        <a:buChar char="§"/>
        <a:defRPr sz="1500" kern="1200">
          <a:solidFill>
            <a:schemeClr val="tx1"/>
          </a:solidFill>
          <a:latin typeface="Arial"/>
          <a:ea typeface="+mn-ea"/>
          <a:cs typeface="Arial"/>
        </a:defRPr>
      </a:lvl2pPr>
      <a:lvl3pPr marL="446088" indent="-177800" algn="l" defTabSz="457200" rtl="0" fontAlgn="base">
        <a:lnSpc>
          <a:spcPct val="110000"/>
        </a:lnSpc>
        <a:spcBef>
          <a:spcPts val="475"/>
        </a:spcBef>
        <a:spcAft>
          <a:spcPct val="0"/>
        </a:spcAft>
        <a:buFont typeface="Symbol" pitchFamily="2" charset="2"/>
        <a:buChar char="-"/>
        <a:defRPr sz="15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fontAlgn="base">
        <a:lnSpc>
          <a:spcPct val="110000"/>
        </a:lnSpc>
        <a:spcBef>
          <a:spcPts val="475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fontAlgn="base">
        <a:lnSpc>
          <a:spcPct val="110000"/>
        </a:lnSpc>
        <a:spcBef>
          <a:spcPts val="475"/>
        </a:spcBef>
        <a:spcAft>
          <a:spcPct val="0"/>
        </a:spcAft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/pubs/pub45742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%3cdiv%3eIcons%20made%20by%20%3ca%20href=%22%22%20title=%22juicy_fish%22%3ejuicy_fish%3c/a%3e%20from%20%3ca%20href=%22https:/www.flaticon.com/%22%20title=%22Flaticon%22%3ewww.flaticon.com%3c/a%3e%3c/div%3e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%3cdiv%3eIcons%20made%20by%20%3ca%20href=%22%22%20title=%22juicy_fish%22%3ejuicy_fish%3c/a%3e%20from%20%3ca%20href=%22https:/www.flaticon.com/%22%20title=%22Flaticon%22%3ewww.flaticon.com%3c/a%3e%3c/div%3e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hyperlink" Target="%3cdiv%3eIcons%20made%20by%20%3ca%20href=%22%22%20title=%22juicy_fish%22%3ejuicy_fish%3c/a%3e%20from%20%3ca%20href=%22https:/www.flaticon.com/%22%20title=%22Flaticon%22%3ewww.flaticon.com%3c/a%3e%3c/div%3e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hyperlink" Target="https://join.slack.com/t/mlops-community/shared_invite/zt-10jopsclv-sny902l2GOFdElU2blfACg" TargetMode="External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join.slack.com/t/mlops-community/shared_invite/zt-10jopsclv-sny902l2GOFdElU2blfACg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us.cloud.google.com/summary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gif"/><Relationship Id="rId4" Type="http://schemas.openxmlformats.org/officeDocument/2006/relationships/hyperlink" Target="https://health.aws.amazon.com/health/statu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Picture 4" descr="Image result for artificial intelligence">
            <a:extLst>
              <a:ext uri="{FF2B5EF4-FFF2-40B4-BE49-F238E27FC236}">
                <a16:creationId xmlns:a16="http://schemas.microsoft.com/office/drawing/2014/main" id="{3229C7C4-FDCE-DE49-ABDE-1E5B3CC09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25" b="11383"/>
          <a:stretch>
            <a:fillRect/>
          </a:stretch>
        </p:blipFill>
        <p:spPr bwMode="auto">
          <a:xfrm>
            <a:off x="0" y="0"/>
            <a:ext cx="9144000" cy="421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B41DD9EE-D005-8D41-82F7-C35B569D7A6E}"/>
              </a:ext>
            </a:extLst>
          </p:cNvPr>
          <p:cNvSpPr/>
          <p:nvPr/>
        </p:nvSpPr>
        <p:spPr>
          <a:xfrm>
            <a:off x="0" y="2728913"/>
            <a:ext cx="9144000" cy="1487487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dirty="0"/>
          </a:p>
        </p:txBody>
      </p:sp>
      <p:sp>
        <p:nvSpPr>
          <p:cNvPr id="8195" name="Titel 1">
            <a:extLst>
              <a:ext uri="{FF2B5EF4-FFF2-40B4-BE49-F238E27FC236}">
                <a16:creationId xmlns:a16="http://schemas.microsoft.com/office/drawing/2014/main" id="{AF3FCC59-DB01-8A41-B487-8D957E86E9D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512763" y="3063875"/>
            <a:ext cx="8293100" cy="4746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</a:bodyPr>
          <a:lstStyle/>
          <a:p>
            <a:r>
              <a:rPr lang="en-GB" altLang="en-DE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 learned from monitoring more than 30 Machine Learning Use Cases</a:t>
            </a:r>
          </a:p>
        </p:txBody>
      </p:sp>
      <p:sp>
        <p:nvSpPr>
          <p:cNvPr id="8197" name="Textplatzhalter 3">
            <a:extLst>
              <a:ext uri="{FF2B5EF4-FFF2-40B4-BE49-F238E27FC236}">
                <a16:creationId xmlns:a16="http://schemas.microsoft.com/office/drawing/2014/main" id="{55DC24E6-6418-9648-8DEC-7942C5836CAA}"/>
              </a:ext>
            </a:extLst>
          </p:cNvPr>
          <p:cNvSpPr>
            <a:spLocks noGrp="1" noChangeArrowheads="1"/>
          </p:cNvSpPr>
          <p:nvPr>
            <p:ph type="body" sz="quarter" idx="11"/>
          </p:nvPr>
        </p:nvSpPr>
        <p:spPr bwMode="auto">
          <a:xfrm>
            <a:off x="512763" y="4421188"/>
            <a:ext cx="2933700" cy="4175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de-DE" altLang="en-DE" sz="1100" b="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Pydata</a:t>
            </a:r>
            <a:r>
              <a:rPr lang="de-DE" altLang="en-DE" sz="1100" b="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11.04.2022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4D57522-DFCB-4B43-8DCA-BFC5C4F76A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763" y="2852630"/>
            <a:ext cx="8293628" cy="1112278"/>
          </a:xfrm>
        </p:spPr>
        <p:txBody>
          <a:bodyPr/>
          <a:lstStyle/>
          <a:p>
            <a:endParaRPr lang="en-DE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el 1">
            <a:extLst>
              <a:ext uri="{FF2B5EF4-FFF2-40B4-BE49-F238E27FC236}">
                <a16:creationId xmlns:a16="http://schemas.microsoft.com/office/drawing/2014/main" id="{06B5705A-D7A8-2447-9087-F6C2C496D1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GB" altLang="de-DE" dirty="0">
                <a:latin typeface="Arial" panose="020B0604020202020204" pitchFamily="34" charset="0"/>
                <a:cs typeface="Arial" panose="020B0604020202020204" pitchFamily="34" charset="0"/>
              </a:rPr>
              <a:t>Is traditional software monitoring enough?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60579622-4F25-FD4D-B4AD-D265B7868223}"/>
              </a:ext>
            </a:extLst>
          </p:cNvPr>
          <p:cNvSpPr txBox="1">
            <a:spLocks/>
          </p:cNvSpPr>
          <p:nvPr/>
        </p:nvSpPr>
        <p:spPr>
          <a:xfrm>
            <a:off x="512763" y="1065213"/>
            <a:ext cx="10844212" cy="318770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480"/>
              </a:spcBef>
              <a:buFont typeface="Arial"/>
              <a:buNone/>
              <a:defRPr sz="15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268288" indent="-268288" algn="l" defTabSz="457200" rtl="0" eaLnBrk="1" latinLnBrk="0" hangingPunct="1">
              <a:lnSpc>
                <a:spcPct val="110000"/>
              </a:lnSpc>
              <a:spcBef>
                <a:spcPts val="480"/>
              </a:spcBef>
              <a:buClr>
                <a:schemeClr val="bg2"/>
              </a:buClr>
              <a:buSzPct val="105000"/>
              <a:buFont typeface="Wingdings" charset="2"/>
              <a:buChar char="§"/>
              <a:defRPr sz="15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446088" indent="-177800" algn="l" defTabSz="457200" rtl="0" eaLnBrk="1" latinLnBrk="0" hangingPunct="1">
              <a:lnSpc>
                <a:spcPct val="110000"/>
              </a:lnSpc>
              <a:spcBef>
                <a:spcPts val="480"/>
              </a:spcBef>
              <a:buFont typeface="Symbol" charset="2"/>
              <a:buChar char="-"/>
              <a:defRPr sz="15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lnSpc>
                <a:spcPct val="110000"/>
              </a:lnSpc>
              <a:spcBef>
                <a:spcPts val="48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lnSpc>
                <a:spcPct val="110000"/>
              </a:lnSpc>
              <a:spcBef>
                <a:spcPts val="48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spcAft>
                <a:spcPts val="0"/>
              </a:spcAft>
              <a:buClr>
                <a:schemeClr val="tx1"/>
              </a:buClr>
              <a:buNone/>
              <a:defRPr/>
            </a:pPr>
            <a:r>
              <a:rPr lang="de-DE" sz="2000" dirty="0">
                <a:solidFill>
                  <a:srgbClr val="002065"/>
                </a:solidFill>
              </a:rPr>
              <a:t>Google </a:t>
            </a:r>
            <a:r>
              <a:rPr lang="de-DE" sz="2000" dirty="0" err="1">
                <a:solidFill>
                  <a:srgbClr val="002065"/>
                </a:solidFill>
              </a:rPr>
              <a:t>paper</a:t>
            </a:r>
            <a:r>
              <a:rPr lang="de-DE" sz="2000" dirty="0">
                <a:solidFill>
                  <a:srgbClr val="002065"/>
                </a:solidFill>
              </a:rPr>
              <a:t> </a:t>
            </a:r>
            <a:r>
              <a:rPr lang="de-DE" sz="2000" dirty="0">
                <a:solidFill>
                  <a:srgbClr val="002065"/>
                </a:solidFill>
                <a:hlinkClick r:id="rId3"/>
              </a:rPr>
              <a:t>„ML Test Score“ </a:t>
            </a:r>
            <a:r>
              <a:rPr lang="de-DE" sz="2000" dirty="0" err="1">
                <a:solidFill>
                  <a:srgbClr val="002065"/>
                </a:solidFill>
              </a:rPr>
              <a:t>shows</a:t>
            </a:r>
            <a:r>
              <a:rPr lang="de-DE" sz="2000" dirty="0">
                <a:solidFill>
                  <a:srgbClr val="002065"/>
                </a:solidFill>
              </a:rPr>
              <a:t> </a:t>
            </a:r>
            <a:r>
              <a:rPr lang="de-DE" sz="2000" dirty="0" err="1">
                <a:solidFill>
                  <a:srgbClr val="002065"/>
                </a:solidFill>
              </a:rPr>
              <a:t>the</a:t>
            </a:r>
            <a:r>
              <a:rPr lang="de-DE" sz="2000" dirty="0">
                <a:solidFill>
                  <a:srgbClr val="002065"/>
                </a:solidFill>
              </a:rPr>
              <a:t> </a:t>
            </a:r>
            <a:r>
              <a:rPr lang="de-DE" sz="2000" dirty="0" err="1">
                <a:solidFill>
                  <a:srgbClr val="002065"/>
                </a:solidFill>
              </a:rPr>
              <a:t>higher</a:t>
            </a:r>
            <a:r>
              <a:rPr lang="de-DE" sz="2000" dirty="0">
                <a:solidFill>
                  <a:srgbClr val="002065"/>
                </a:solidFill>
              </a:rPr>
              <a:t> </a:t>
            </a:r>
            <a:r>
              <a:rPr lang="de-DE" sz="2000" dirty="0" err="1">
                <a:solidFill>
                  <a:srgbClr val="002065"/>
                </a:solidFill>
              </a:rPr>
              <a:t>complexity</a:t>
            </a:r>
            <a:endParaRPr lang="de-DE" sz="2000" dirty="0">
              <a:solidFill>
                <a:srgbClr val="002065"/>
              </a:solidFill>
            </a:endParaRPr>
          </a:p>
          <a:p>
            <a:pPr marL="0" lvl="1" indent="0" fontAlgn="auto">
              <a:spcAft>
                <a:spcPts val="0"/>
              </a:spcAft>
              <a:buClr>
                <a:schemeClr val="tx1"/>
              </a:buClr>
              <a:buFont typeface="Wingdings" charset="2"/>
              <a:buNone/>
              <a:defRPr/>
            </a:pPr>
            <a:endParaRPr lang="de-DE" sz="1800" dirty="0">
              <a:solidFill>
                <a:srgbClr val="002065"/>
              </a:solidFill>
            </a:endParaRPr>
          </a:p>
          <a:p>
            <a:pPr lvl="1" fontAlgn="auto">
              <a:spcAft>
                <a:spcPts val="0"/>
              </a:spcAft>
              <a:buClr>
                <a:schemeClr val="tx1"/>
              </a:buClr>
              <a:buFontTx/>
              <a:buChar char="-"/>
              <a:defRPr/>
            </a:pPr>
            <a:endParaRPr lang="de-DE" sz="1200" dirty="0">
              <a:solidFill>
                <a:srgbClr val="002065"/>
              </a:solidFill>
            </a:endParaRPr>
          </a:p>
          <a:p>
            <a:pPr lvl="1" fontAlgn="auto">
              <a:spcAft>
                <a:spcPts val="0"/>
              </a:spcAft>
              <a:buClr>
                <a:schemeClr val="tx1"/>
              </a:buClr>
              <a:buFontTx/>
              <a:buChar char="-"/>
              <a:defRPr/>
            </a:pPr>
            <a:endParaRPr lang="de-DE" sz="1200" dirty="0">
              <a:solidFill>
                <a:srgbClr val="002065"/>
              </a:solidFill>
            </a:endParaRPr>
          </a:p>
          <a:p>
            <a:pPr lvl="1" fontAlgn="auto">
              <a:spcAft>
                <a:spcPts val="0"/>
              </a:spcAft>
              <a:buClr>
                <a:schemeClr val="tx1"/>
              </a:buClr>
              <a:buFontTx/>
              <a:buChar char="-"/>
              <a:defRPr/>
            </a:pPr>
            <a:endParaRPr lang="de-DE" sz="1200" dirty="0">
              <a:solidFill>
                <a:srgbClr val="002065"/>
              </a:solidFill>
            </a:endParaRPr>
          </a:p>
          <a:p>
            <a:pPr lvl="1" fontAlgn="auto">
              <a:spcAft>
                <a:spcPts val="0"/>
              </a:spcAft>
              <a:buClr>
                <a:schemeClr val="tx1"/>
              </a:buClr>
              <a:buFontTx/>
              <a:buChar char="-"/>
              <a:defRPr/>
            </a:pPr>
            <a:endParaRPr lang="de-DE" sz="1200" dirty="0">
              <a:solidFill>
                <a:srgbClr val="002065"/>
              </a:solidFill>
            </a:endParaRPr>
          </a:p>
          <a:p>
            <a:pPr lvl="1" fontAlgn="auto">
              <a:spcAft>
                <a:spcPts val="0"/>
              </a:spcAft>
              <a:buClr>
                <a:schemeClr val="tx1"/>
              </a:buClr>
              <a:buFontTx/>
              <a:buChar char="-"/>
              <a:defRPr/>
            </a:pPr>
            <a:r>
              <a:rPr lang="de-DE" sz="1200" dirty="0">
                <a:solidFill>
                  <a:srgbClr val="002065"/>
                </a:solidFill>
              </a:rPr>
              <a:t>Picture: </a:t>
            </a:r>
            <a:r>
              <a:rPr lang="de-DE" sz="1200" dirty="0" err="1">
                <a:solidFill>
                  <a:srgbClr val="002065"/>
                </a:solidFill>
              </a:rPr>
              <a:t>Complexity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of</a:t>
            </a:r>
            <a:r>
              <a:rPr lang="de-DE" sz="1200" dirty="0">
                <a:solidFill>
                  <a:srgbClr val="002065"/>
                </a:solidFill>
              </a:rPr>
              <a:t> ML, </a:t>
            </a:r>
            <a:r>
              <a:rPr lang="de-DE" sz="1200" dirty="0" err="1">
                <a:solidFill>
                  <a:srgbClr val="002065"/>
                </a:solidFill>
              </a:rPr>
              <a:t>compare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to</a:t>
            </a:r>
            <a:r>
              <a:rPr lang="de-DE" sz="1200" dirty="0">
                <a:solidFill>
                  <a:srgbClr val="002065"/>
                </a:solidFill>
              </a:rPr>
              <a:t> Software Products</a:t>
            </a:r>
          </a:p>
          <a:p>
            <a:pPr lvl="2" fontAlgn="auto">
              <a:spcAft>
                <a:spcPts val="0"/>
              </a:spcAft>
              <a:buClr>
                <a:schemeClr val="tx1"/>
              </a:buClr>
              <a:buFontTx/>
              <a:buChar char="-"/>
              <a:defRPr/>
            </a:pPr>
            <a:r>
              <a:rPr lang="de-DE" sz="1200" dirty="0">
                <a:solidFill>
                  <a:srgbClr val="002065"/>
                </a:solidFill>
              </a:rPr>
              <a:t>As a </a:t>
            </a:r>
            <a:r>
              <a:rPr lang="de-DE" sz="1200" dirty="0" err="1">
                <a:solidFill>
                  <a:srgbClr val="002065"/>
                </a:solidFill>
              </a:rPr>
              <a:t>result</a:t>
            </a:r>
            <a:r>
              <a:rPr lang="de-DE" sz="1200" dirty="0">
                <a:solidFill>
                  <a:srgbClr val="002065"/>
                </a:solidFill>
              </a:rPr>
              <a:t>, I </a:t>
            </a:r>
            <a:r>
              <a:rPr lang="de-DE" sz="1200" dirty="0" err="1">
                <a:solidFill>
                  <a:srgbClr val="002065"/>
                </a:solidFill>
              </a:rPr>
              <a:t>recommend</a:t>
            </a:r>
            <a:r>
              <a:rPr lang="de-DE" sz="1200" dirty="0">
                <a:solidFill>
                  <a:srgbClr val="002065"/>
                </a:solidFill>
              </a:rPr>
              <a:t> ML </a:t>
            </a:r>
            <a:r>
              <a:rPr lang="de-DE" sz="1200" dirty="0" err="1">
                <a:solidFill>
                  <a:srgbClr val="002065"/>
                </a:solidFill>
              </a:rPr>
              <a:t>only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for</a:t>
            </a:r>
            <a:r>
              <a:rPr lang="de-DE" sz="1200" dirty="0">
                <a:solidFill>
                  <a:srgbClr val="002065"/>
                </a:solidFill>
              </a:rPr>
              <a:t> high </a:t>
            </a:r>
            <a:r>
              <a:rPr lang="de-DE" sz="1200" dirty="0" err="1">
                <a:solidFill>
                  <a:srgbClr val="002065"/>
                </a:solidFill>
              </a:rPr>
              <a:t>value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use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cases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or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central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processes</a:t>
            </a:r>
            <a:endParaRPr lang="de-DE" sz="1200" dirty="0">
              <a:solidFill>
                <a:srgbClr val="002065"/>
              </a:solidFill>
            </a:endParaRPr>
          </a:p>
          <a:p>
            <a:pPr lvl="2" fontAlgn="auto">
              <a:spcAft>
                <a:spcPts val="0"/>
              </a:spcAft>
              <a:buClr>
                <a:schemeClr val="tx1"/>
              </a:buClr>
              <a:buFontTx/>
              <a:buChar char="-"/>
              <a:defRPr/>
            </a:pPr>
            <a:r>
              <a:rPr lang="de-DE" sz="1200" dirty="0" err="1">
                <a:solidFill>
                  <a:srgbClr val="002065"/>
                </a:solidFill>
              </a:rPr>
              <a:t>Exception</a:t>
            </a:r>
            <a:r>
              <a:rPr lang="de-DE" sz="1200" dirty="0">
                <a:solidFill>
                  <a:srgbClr val="002065"/>
                </a:solidFill>
              </a:rPr>
              <a:t>: </a:t>
            </a:r>
            <a:r>
              <a:rPr lang="de-DE" sz="1200" dirty="0" err="1">
                <a:solidFill>
                  <a:srgbClr val="002065"/>
                </a:solidFill>
              </a:rPr>
              <a:t>you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are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building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trust</a:t>
            </a:r>
            <a:r>
              <a:rPr lang="de-DE" sz="1200" dirty="0">
                <a:solidFill>
                  <a:srgbClr val="002065"/>
                </a:solidFill>
              </a:rPr>
              <a:t> in ML in </a:t>
            </a:r>
            <a:r>
              <a:rPr lang="de-DE" sz="1200" dirty="0" err="1">
                <a:solidFill>
                  <a:srgbClr val="002065"/>
                </a:solidFill>
              </a:rPr>
              <a:t>your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organization</a:t>
            </a:r>
            <a:r>
              <a:rPr lang="de-DE" sz="1200" dirty="0">
                <a:solidFill>
                  <a:srgbClr val="002065"/>
                </a:solidFill>
              </a:rPr>
              <a:t>, so </a:t>
            </a:r>
            <a:r>
              <a:rPr lang="de-DE" sz="1200" dirty="0" err="1">
                <a:solidFill>
                  <a:srgbClr val="002065"/>
                </a:solidFill>
              </a:rPr>
              <a:t>you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start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with</a:t>
            </a:r>
            <a:r>
              <a:rPr lang="de-DE" sz="1200" dirty="0">
                <a:solidFill>
                  <a:srgbClr val="002065"/>
                </a:solidFill>
              </a:rPr>
              <a:t> a </a:t>
            </a:r>
            <a:r>
              <a:rPr lang="de-DE" sz="1200" dirty="0" err="1">
                <a:solidFill>
                  <a:srgbClr val="002065"/>
                </a:solidFill>
              </a:rPr>
              <a:t>small</a:t>
            </a:r>
            <a:r>
              <a:rPr lang="de-DE" sz="1200" dirty="0">
                <a:solidFill>
                  <a:srgbClr val="002065"/>
                </a:solidFill>
              </a:rPr>
              <a:t> </a:t>
            </a:r>
            <a:r>
              <a:rPr lang="de-DE" sz="1200" dirty="0" err="1">
                <a:solidFill>
                  <a:srgbClr val="002065"/>
                </a:solidFill>
              </a:rPr>
              <a:t>project</a:t>
            </a:r>
            <a:endParaRPr lang="de-DE" sz="1200" dirty="0">
              <a:solidFill>
                <a:srgbClr val="002065"/>
              </a:solidFill>
            </a:endParaRPr>
          </a:p>
          <a:p>
            <a:pPr lvl="2" fontAlgn="auto">
              <a:spcAft>
                <a:spcPts val="0"/>
              </a:spcAft>
              <a:buClr>
                <a:schemeClr val="tx1"/>
              </a:buClr>
              <a:buFontTx/>
              <a:buChar char="-"/>
              <a:defRPr/>
            </a:pPr>
            <a:endParaRPr lang="de-DE" sz="1200" dirty="0">
              <a:solidFill>
                <a:srgbClr val="002065"/>
              </a:solidFill>
            </a:endParaRPr>
          </a:p>
          <a:p>
            <a:pPr lvl="1" fontAlgn="auto">
              <a:spcAft>
                <a:spcPts val="0"/>
              </a:spcAft>
              <a:buClr>
                <a:schemeClr val="tx1"/>
              </a:buClr>
              <a:buFontTx/>
              <a:buChar char="-"/>
              <a:defRPr/>
            </a:pPr>
            <a:endParaRPr lang="de-DE" sz="1200" dirty="0">
              <a:solidFill>
                <a:srgbClr val="002065"/>
              </a:solidFill>
            </a:endParaRPr>
          </a:p>
        </p:txBody>
      </p:sp>
      <p:sp>
        <p:nvSpPr>
          <p:cNvPr id="22532" name="Textplatzhalter 3">
            <a:extLst>
              <a:ext uri="{FF2B5EF4-FFF2-40B4-BE49-F238E27FC236}">
                <a16:creationId xmlns:a16="http://schemas.microsoft.com/office/drawing/2014/main" id="{616157BC-B89C-7D43-94DB-AE7FBAACD5E7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GB" alt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533" name="Picture 4" descr="Diagram&#10;&#10;Description automatically generated">
            <a:extLst>
              <a:ext uri="{FF2B5EF4-FFF2-40B4-BE49-F238E27FC236}">
                <a16:creationId xmlns:a16="http://schemas.microsoft.com/office/drawing/2014/main" id="{38723722-20B4-7347-9D57-E0A3BC534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8"/>
          <a:stretch>
            <a:fillRect/>
          </a:stretch>
        </p:blipFill>
        <p:spPr bwMode="auto">
          <a:xfrm>
            <a:off x="173038" y="1819275"/>
            <a:ext cx="9144000" cy="2967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el 1">
            <a:extLst>
              <a:ext uri="{FF2B5EF4-FFF2-40B4-BE49-F238E27FC236}">
                <a16:creationId xmlns:a16="http://schemas.microsoft.com/office/drawing/2014/main" id="{BBBE9E72-12EA-6944-AEEB-CBFF02C905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Silent failures causes huge commercial impact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0A9BBC-EB06-3049-AACA-72159C42A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2" y="1054894"/>
            <a:ext cx="8269287" cy="3519488"/>
          </a:xfrm>
        </p:spPr>
        <p:txBody>
          <a:bodyPr anchor="t"/>
          <a:lstStyle/>
          <a:p>
            <a:pPr fontAlgn="auto">
              <a:spcAft>
                <a:spcPts val="0"/>
              </a:spcAft>
              <a:buFont typeface="Arial"/>
              <a:buNone/>
              <a:defRPr/>
            </a:pPr>
            <a:r>
              <a:rPr lang="en-GB" b="1" dirty="0">
                <a:solidFill>
                  <a:schemeClr val="accent1"/>
                </a:solidFill>
              </a:rPr>
              <a:t>Examples of silent failure I personally experienced:</a:t>
            </a:r>
            <a:endParaRPr lang="en-GB" dirty="0">
              <a:solidFill>
                <a:schemeClr val="accent1"/>
              </a:solidFill>
            </a:endParaRPr>
          </a:p>
          <a:p>
            <a:pPr lvl="1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defRPr/>
            </a:pPr>
            <a:r>
              <a:rPr lang="en-GB" dirty="0">
                <a:solidFill>
                  <a:schemeClr val="accent1"/>
                </a:solidFill>
              </a:rPr>
              <a:t>Input data changes </a:t>
            </a:r>
          </a:p>
          <a:p>
            <a:pPr lvl="2" fontAlgn="auto">
              <a:spcBef>
                <a:spcPts val="480"/>
              </a:spcBef>
              <a:spcAft>
                <a:spcPts val="0"/>
              </a:spcAft>
              <a:buSzPct val="105000"/>
              <a:buFont typeface="Wingdings" pitchFamily="2" charset="2"/>
              <a:buChar char="§"/>
              <a:defRPr/>
            </a:pPr>
            <a:r>
              <a:rPr lang="en-GB" dirty="0">
                <a:solidFill>
                  <a:schemeClr val="accent1"/>
                </a:solidFill>
              </a:rPr>
              <a:t>Client calling us e.g. unit change in fraud model from sec to msec</a:t>
            </a:r>
          </a:p>
          <a:p>
            <a:pPr lvl="2" fontAlgn="auto">
              <a:spcBef>
                <a:spcPts val="480"/>
              </a:spcBef>
              <a:spcAft>
                <a:spcPts val="0"/>
              </a:spcAft>
              <a:buSzPct val="105000"/>
              <a:buFont typeface="Wingdings" pitchFamily="2" charset="2"/>
              <a:buChar char="§"/>
              <a:defRPr/>
            </a:pPr>
            <a:r>
              <a:rPr lang="en-GB" dirty="0">
                <a:solidFill>
                  <a:schemeClr val="accent1"/>
                </a:solidFill>
              </a:rPr>
              <a:t>External service we call e.g. article service migration with data loss </a:t>
            </a:r>
          </a:p>
          <a:p>
            <a:pPr marL="175895" lvl="1" indent="-175895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buFont typeface="Wingdings" charset="2"/>
              <a:buChar char="§"/>
              <a:defRPr/>
            </a:pPr>
            <a:r>
              <a:rPr lang="en-GB" dirty="0">
                <a:solidFill>
                  <a:schemeClr val="accent1"/>
                </a:solidFill>
              </a:rPr>
              <a:t>Aggressive post-processing filters applied</a:t>
            </a:r>
          </a:p>
          <a:p>
            <a:pPr lvl="2" fontAlgn="auto">
              <a:spcBef>
                <a:spcPts val="480"/>
              </a:spcBef>
              <a:spcAft>
                <a:spcPts val="0"/>
              </a:spcAft>
              <a:buSzPct val="105000"/>
              <a:buFont typeface="Wingdings" pitchFamily="2" charset="2"/>
              <a:buChar char="§"/>
              <a:defRPr/>
            </a:pPr>
            <a:r>
              <a:rPr lang="en-GB" dirty="0">
                <a:solidFill>
                  <a:schemeClr val="accent1"/>
                </a:solidFill>
              </a:rPr>
              <a:t>Optional field was filled 80%, drifted to 20%</a:t>
            </a:r>
          </a:p>
          <a:p>
            <a:pPr lvl="2" fontAlgn="auto">
              <a:spcBef>
                <a:spcPts val="480"/>
              </a:spcBef>
              <a:spcAft>
                <a:spcPts val="0"/>
              </a:spcAft>
              <a:buSzPct val="105000"/>
              <a:buFont typeface="Wingdings" pitchFamily="2" charset="2"/>
              <a:buChar char="§"/>
              <a:defRPr/>
            </a:pPr>
            <a:r>
              <a:rPr lang="en-GB" dirty="0">
                <a:solidFill>
                  <a:schemeClr val="accent1"/>
                </a:solidFill>
              </a:rPr>
              <a:t>Filter “on sale” articles -&gt; fewer articles during non-sale season</a:t>
            </a:r>
          </a:p>
          <a:p>
            <a:pPr marL="175895" lvl="1" indent="-175895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buFont typeface="Wingdings" charset="2"/>
              <a:buChar char="§"/>
              <a:defRPr/>
            </a:pPr>
            <a:r>
              <a:rPr lang="en-GB" dirty="0">
                <a:solidFill>
                  <a:schemeClr val="accent1"/>
                </a:solidFill>
              </a:rPr>
              <a:t>Bugs in our own code e.g. get last 10 orders vs last 10 bought articles</a:t>
            </a:r>
          </a:p>
          <a:p>
            <a:pPr marL="175895" lvl="1" indent="-175895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buFont typeface="Wingdings" charset="2"/>
              <a:buChar char="§"/>
              <a:defRPr/>
            </a:pPr>
            <a:r>
              <a:rPr lang="en-GB" dirty="0">
                <a:solidFill>
                  <a:schemeClr val="accent1"/>
                </a:solidFill>
              </a:rPr>
              <a:t>Model is automatically trained and released, but model is worse</a:t>
            </a:r>
          </a:p>
          <a:p>
            <a:pPr marL="175895" lvl="1" indent="-175895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buFont typeface="Wingdings" charset="2"/>
              <a:buChar char="§"/>
              <a:defRPr/>
            </a:pPr>
            <a:r>
              <a:rPr lang="en-GB" dirty="0" err="1">
                <a:solidFill>
                  <a:schemeClr val="accent1"/>
                </a:solidFill>
              </a:rPr>
              <a:t>Tensorflow</a:t>
            </a:r>
            <a:r>
              <a:rPr lang="en-GB" dirty="0">
                <a:solidFill>
                  <a:schemeClr val="accent1"/>
                </a:solidFill>
              </a:rPr>
              <a:t> version not pinned, we got a faulty version</a:t>
            </a:r>
          </a:p>
          <a:p>
            <a:pPr marL="175895" lvl="1" indent="-175895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buFont typeface="Wingdings" charset="2"/>
              <a:buChar char="§"/>
              <a:defRPr/>
            </a:pPr>
            <a:r>
              <a:rPr lang="en-GB" dirty="0">
                <a:solidFill>
                  <a:schemeClr val="accent1"/>
                </a:solidFill>
              </a:rPr>
              <a:t>Client changes the way the product works without telling us, e.g. product is now used by not logged in users</a:t>
            </a:r>
            <a:br>
              <a:rPr lang="en-GB" dirty="0">
                <a:solidFill>
                  <a:schemeClr val="accent1"/>
                </a:solidFill>
              </a:rPr>
            </a:b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</p:txBody>
      </p:sp>
      <p:sp>
        <p:nvSpPr>
          <p:cNvPr id="20483" name="Text Placeholder 3">
            <a:extLst>
              <a:ext uri="{FF2B5EF4-FFF2-40B4-BE49-F238E27FC236}">
                <a16:creationId xmlns:a16="http://schemas.microsoft.com/office/drawing/2014/main" id="{A4A9A2E1-EC13-904E-BD91-B20A786838D9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7435617-57CF-6347-B6F1-EBE3A87E9D05}"/>
              </a:ext>
            </a:extLst>
          </p:cNvPr>
          <p:cNvSpPr/>
          <p:nvPr/>
        </p:nvSpPr>
        <p:spPr>
          <a:xfrm rot="20954220">
            <a:off x="1858111" y="1532817"/>
            <a:ext cx="4520724" cy="2337397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algn="ctr"/>
            <a:r>
              <a:rPr lang="en-GB" sz="2000" dirty="0">
                <a:solidFill>
                  <a:schemeClr val="accent1"/>
                </a:solidFill>
              </a:rPr>
              <a:t>None of these things create an error, slowness, saturation. SILENT!</a:t>
            </a:r>
          </a:p>
          <a:p>
            <a:pPr algn="ctr"/>
            <a:endParaRPr lang="en-GB" sz="2000" dirty="0">
              <a:solidFill>
                <a:schemeClr val="accent1"/>
              </a:solidFill>
              <a:latin typeface="Arial"/>
              <a:cs typeface="Arial"/>
            </a:endParaRPr>
          </a:p>
          <a:p>
            <a:pPr algn="ctr"/>
            <a:r>
              <a:rPr lang="en-DE" sz="2000" dirty="0">
                <a:solidFill>
                  <a:schemeClr val="accent1"/>
                </a:solidFill>
                <a:latin typeface="Arial"/>
                <a:cs typeface="Arial"/>
              </a:rPr>
              <a:t>Bigger $$$ impact than most model improvements</a:t>
            </a:r>
          </a:p>
          <a:p>
            <a:pPr algn="ctr"/>
            <a:endParaRPr lang="en-DE" sz="2000" dirty="0">
              <a:solidFill>
                <a:schemeClr val="accent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34977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el 1">
            <a:extLst>
              <a:ext uri="{FF2B5EF4-FFF2-40B4-BE49-F238E27FC236}">
                <a16:creationId xmlns:a16="http://schemas.microsoft.com/office/drawing/2014/main" id="{EDC0585B-0566-B345-BA60-191933F485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12290" name="Inhaltsplatzhalter 2">
            <a:extLst>
              <a:ext uri="{FF2B5EF4-FFF2-40B4-BE49-F238E27FC236}">
                <a16:creationId xmlns:a16="http://schemas.microsoft.com/office/drawing/2014/main" id="{B391866A-1205-6043-BFF4-E510A76A7BB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512763" y="1012825"/>
            <a:ext cx="8269287" cy="3519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marL="228600" lvl="1" indent="-2286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AutoNum type="arabicPeriod"/>
            </a:pPr>
            <a:endParaRPr lang="en-GB" altLang="en-DE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8692BAB4-A81E-7847-B4F9-09C8C614A9C3}"/>
              </a:ext>
            </a:extLst>
          </p:cNvPr>
          <p:cNvSpPr/>
          <p:nvPr/>
        </p:nvSpPr>
        <p:spPr>
          <a:xfrm>
            <a:off x="7002780" y="746760"/>
            <a:ext cx="1059180" cy="1303020"/>
          </a:xfrm>
          <a:prstGeom prst="triangle">
            <a:avLst/>
          </a:prstGeom>
          <a:noFill/>
          <a:ln w="12700">
            <a:miter lim="400000"/>
          </a:ln>
        </p:spPr>
        <p:txBody>
          <a:bodyPr lIns="0" tIns="0" rIns="0" bIns="0" rtlCol="0" anchor="b"/>
          <a:lstStyle/>
          <a:p>
            <a:pPr algn="ctr"/>
            <a:r>
              <a:rPr lang="en-DE" sz="1200" dirty="0">
                <a:solidFill>
                  <a:schemeClr val="bg1"/>
                </a:solidFill>
                <a:latin typeface="Arial"/>
                <a:cs typeface="Arial"/>
              </a:rPr>
              <a:t>sdfdsf</a:t>
            </a:r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E1C2F178-01BB-5647-887A-AD3689A865CF}"/>
              </a:ext>
            </a:extLst>
          </p:cNvPr>
          <p:cNvSpPr/>
          <p:nvPr/>
        </p:nvSpPr>
        <p:spPr>
          <a:xfrm>
            <a:off x="2036191" y="1169219"/>
            <a:ext cx="2923788" cy="1902725"/>
          </a:xfrm>
          <a:prstGeom prst="triangle">
            <a:avLst/>
          </a:prstGeom>
          <a:solidFill>
            <a:schemeClr val="tx1"/>
          </a:solidFill>
          <a:ln w="38100">
            <a:solidFill>
              <a:srgbClr val="C00000"/>
            </a:solidFill>
            <a:miter lim="400000"/>
          </a:ln>
        </p:spPr>
        <p:txBody>
          <a:bodyPr lIns="0" tIns="0" rIns="0" bIns="0" rtlCol="0" anchor="ctr"/>
          <a:lstStyle/>
          <a:p>
            <a:pPr algn="ctr"/>
            <a:r>
              <a:rPr lang="en-DE" sz="2000" dirty="0">
                <a:solidFill>
                  <a:schemeClr val="bg1"/>
                </a:solidFill>
                <a:latin typeface="Arial"/>
                <a:cs typeface="Arial"/>
              </a:rPr>
              <a:t>Add ML Monitoring</a:t>
            </a:r>
          </a:p>
        </p:txBody>
      </p:sp>
      <p:sp>
        <p:nvSpPr>
          <p:cNvPr id="5" name="Trapezium 4">
            <a:extLst>
              <a:ext uri="{FF2B5EF4-FFF2-40B4-BE49-F238E27FC236}">
                <a16:creationId xmlns:a16="http://schemas.microsoft.com/office/drawing/2014/main" id="{2A98A13C-2CB3-B04C-9350-F3FA4A68C5C9}"/>
              </a:ext>
            </a:extLst>
          </p:cNvPr>
          <p:cNvSpPr/>
          <p:nvPr/>
        </p:nvSpPr>
        <p:spPr>
          <a:xfrm>
            <a:off x="272398" y="3099213"/>
            <a:ext cx="6430060" cy="1562188"/>
          </a:xfrm>
          <a:prstGeom prst="trapezoid">
            <a:avLst>
              <a:gd name="adj" fmla="val 109349"/>
            </a:avLst>
          </a:prstGeom>
          <a:solidFill>
            <a:schemeClr val="tx1"/>
          </a:solidFill>
          <a:ln w="38100">
            <a:noFill/>
            <a:miter lim="400000"/>
          </a:ln>
        </p:spPr>
        <p:txBody>
          <a:bodyPr lIns="0" tIns="0" rIns="0" bIns="0" rtlCol="0" anchor="ctr"/>
          <a:lstStyle/>
          <a:p>
            <a:pPr algn="ctr"/>
            <a:r>
              <a:rPr lang="en-DE" sz="2000" dirty="0">
                <a:solidFill>
                  <a:schemeClr val="bg1"/>
                </a:solidFill>
                <a:latin typeface="Arial"/>
                <a:cs typeface="Arial"/>
              </a:rPr>
              <a:t>Implement Basic Software Monitoring</a:t>
            </a:r>
          </a:p>
        </p:txBody>
      </p:sp>
      <p:pic>
        <p:nvPicPr>
          <p:cNvPr id="1026" name="Picture 2" descr="youtube down monkey [ Download - Logo - icon ] png svg logo download">
            <a:extLst>
              <a:ext uri="{FF2B5EF4-FFF2-40B4-BE49-F238E27FC236}">
                <a16:creationId xmlns:a16="http://schemas.microsoft.com/office/drawing/2014/main" id="{F7B5D6E9-314E-3647-B633-E8655C5BB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943" y="611187"/>
            <a:ext cx="1699871" cy="1817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A94529-0907-134D-8DFF-6235165FE247}"/>
              </a:ext>
            </a:extLst>
          </p:cNvPr>
          <p:cNvSpPr txBox="1"/>
          <p:nvPr/>
        </p:nvSpPr>
        <p:spPr>
          <a:xfrm>
            <a:off x="6089078" y="1842650"/>
            <a:ext cx="3089955" cy="61555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DE" sz="2000" dirty="0">
                <a:latin typeface="Arial"/>
                <a:cs typeface="Arial"/>
              </a:rPr>
              <a:t>Implementation</a:t>
            </a:r>
            <a:br>
              <a:rPr lang="en-DE" sz="2000" dirty="0">
                <a:latin typeface="Arial"/>
                <a:cs typeface="Arial"/>
              </a:rPr>
            </a:br>
            <a:r>
              <a:rPr lang="en-DE" sz="2000" dirty="0">
                <a:latin typeface="Arial"/>
                <a:cs typeface="Arial"/>
              </a:rPr>
              <a:t>and Tooling</a:t>
            </a:r>
          </a:p>
        </p:txBody>
      </p:sp>
    </p:spTree>
    <p:extLst>
      <p:ext uri="{BB962C8B-B14F-4D97-AF65-F5344CB8AC3E}">
        <p14:creationId xmlns:p14="http://schemas.microsoft.com/office/powerpoint/2010/main" val="3895468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el 1">
            <a:extLst>
              <a:ext uri="{FF2B5EF4-FFF2-40B4-BE49-F238E27FC236}">
                <a16:creationId xmlns:a16="http://schemas.microsoft.com/office/drawing/2014/main" id="{1EDD5F6C-981C-B34E-B6F1-4F360B6DA2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Practical Example: Process Cost Optimization for Private Loans</a:t>
            </a: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886514B5-447F-5F4E-A311-BF6A52B56564}"/>
              </a:ext>
            </a:extLst>
          </p:cNvPr>
          <p:cNvSpPr txBox="1">
            <a:spLocks/>
          </p:cNvSpPr>
          <p:nvPr/>
        </p:nvSpPr>
        <p:spPr>
          <a:xfrm>
            <a:off x="534009" y="1065213"/>
            <a:ext cx="4829175" cy="318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480"/>
              </a:spcBef>
              <a:buFont typeface="Arial"/>
              <a:buNone/>
              <a:defRPr sz="15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268288" indent="-268288" algn="l" defTabSz="457200" rtl="0" eaLnBrk="1" latinLnBrk="0" hangingPunct="1">
              <a:lnSpc>
                <a:spcPct val="110000"/>
              </a:lnSpc>
              <a:spcBef>
                <a:spcPts val="480"/>
              </a:spcBef>
              <a:buClr>
                <a:schemeClr val="bg2"/>
              </a:buClr>
              <a:buSzPct val="105000"/>
              <a:buFont typeface="Wingdings" charset="2"/>
              <a:buChar char="§"/>
              <a:defRPr sz="15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446088" indent="-177800" algn="l" defTabSz="457200" rtl="0" eaLnBrk="1" latinLnBrk="0" hangingPunct="1">
              <a:lnSpc>
                <a:spcPct val="110000"/>
              </a:lnSpc>
              <a:spcBef>
                <a:spcPts val="480"/>
              </a:spcBef>
              <a:buFont typeface="Symbol" charset="2"/>
              <a:buChar char="-"/>
              <a:defRPr sz="15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lnSpc>
                <a:spcPct val="110000"/>
              </a:lnSpc>
              <a:spcBef>
                <a:spcPts val="480"/>
              </a:spcBef>
              <a:buFont typeface="Arial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lnSpc>
                <a:spcPct val="110000"/>
              </a:lnSpc>
              <a:spcBef>
                <a:spcPts val="48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spcAft>
                <a:spcPts val="0"/>
              </a:spcAft>
              <a:buClr>
                <a:schemeClr val="tx1"/>
              </a:buClr>
              <a:buNone/>
              <a:defRPr/>
            </a:pPr>
            <a:r>
              <a:rPr lang="en-GB" sz="1700" dirty="0">
                <a:solidFill>
                  <a:schemeClr val="accent1"/>
                </a:solidFill>
              </a:rPr>
              <a:t>More than </a:t>
            </a:r>
            <a:r>
              <a:rPr lang="en-GB" sz="1700" b="1" dirty="0">
                <a:solidFill>
                  <a:schemeClr val="accent1"/>
                </a:solidFill>
              </a:rPr>
              <a:t>90% of requests for private loans </a:t>
            </a:r>
            <a:r>
              <a:rPr lang="en-GB" sz="1700" dirty="0">
                <a:solidFill>
                  <a:schemeClr val="accent1"/>
                </a:solidFill>
              </a:rPr>
              <a:t>come</a:t>
            </a:r>
            <a:r>
              <a:rPr lang="en-GB" sz="1700" b="1" dirty="0">
                <a:solidFill>
                  <a:schemeClr val="accent1"/>
                </a:solidFill>
              </a:rPr>
              <a:t> </a:t>
            </a:r>
            <a:r>
              <a:rPr lang="en-GB" sz="1700" dirty="0">
                <a:solidFill>
                  <a:schemeClr val="accent1"/>
                </a:solidFill>
              </a:rPr>
              <a:t>from platforms like Check24, </a:t>
            </a:r>
            <a:r>
              <a:rPr lang="en-GB" sz="1700" dirty="0" err="1">
                <a:solidFill>
                  <a:schemeClr val="accent1"/>
                </a:solidFill>
              </a:rPr>
              <a:t>Smava</a:t>
            </a:r>
            <a:br>
              <a:rPr lang="en-GB" sz="1700" dirty="0">
                <a:solidFill>
                  <a:schemeClr val="accent1"/>
                </a:solidFill>
              </a:rPr>
            </a:br>
            <a:endParaRPr lang="en-GB" sz="1700" dirty="0">
              <a:solidFill>
                <a:schemeClr val="accent1"/>
              </a:solidFill>
            </a:endParaRPr>
          </a:p>
          <a:p>
            <a:pPr marL="0" lvl="1" indent="0" fontAlgn="auto">
              <a:spcAft>
                <a:spcPts val="0"/>
              </a:spcAft>
              <a:buClr>
                <a:schemeClr val="tx1"/>
              </a:buClr>
              <a:buNone/>
              <a:defRPr/>
            </a:pPr>
            <a:r>
              <a:rPr lang="en-GB" sz="1700" dirty="0">
                <a:solidFill>
                  <a:schemeClr val="accent1"/>
                </a:solidFill>
              </a:rPr>
              <a:t>Platforms call many banks which </a:t>
            </a:r>
            <a:br>
              <a:rPr lang="en-GB" sz="1700" dirty="0">
                <a:solidFill>
                  <a:schemeClr val="accent1"/>
                </a:solidFill>
              </a:rPr>
            </a:br>
            <a:r>
              <a:rPr lang="en-GB" sz="1700" dirty="0">
                <a:solidFill>
                  <a:schemeClr val="accent1"/>
                </a:solidFill>
              </a:rPr>
              <a:t>call the „</a:t>
            </a:r>
            <a:r>
              <a:rPr lang="en-GB" sz="1700" dirty="0" err="1">
                <a:solidFill>
                  <a:schemeClr val="accent1"/>
                </a:solidFill>
              </a:rPr>
              <a:t>Schufa</a:t>
            </a:r>
            <a:r>
              <a:rPr lang="en-GB" sz="1700" dirty="0">
                <a:solidFill>
                  <a:schemeClr val="accent1"/>
                </a:solidFill>
              </a:rPr>
              <a:t>“ (German credit score </a:t>
            </a:r>
            <a:br>
              <a:rPr lang="en-GB" sz="1700" dirty="0">
                <a:solidFill>
                  <a:schemeClr val="accent1"/>
                </a:solidFill>
              </a:rPr>
            </a:br>
            <a:r>
              <a:rPr lang="en-GB" sz="1700" dirty="0">
                <a:solidFill>
                  <a:schemeClr val="accent1"/>
                </a:solidFill>
              </a:rPr>
              <a:t>agency) </a:t>
            </a:r>
            <a:r>
              <a:rPr lang="en-GB" sz="1700" dirty="0">
                <a:solidFill>
                  <a:schemeClr val="accent1"/>
                </a:solidFill>
                <a:sym typeface="Wingdings" pitchFamily="2" charset="2"/>
              </a:rPr>
              <a:t> low take-up rate</a:t>
            </a:r>
            <a:br>
              <a:rPr lang="en-GB" sz="1700" dirty="0">
                <a:solidFill>
                  <a:schemeClr val="accent1"/>
                </a:solidFill>
              </a:rPr>
            </a:br>
            <a:endParaRPr lang="en-GB" sz="1700" dirty="0">
              <a:solidFill>
                <a:schemeClr val="accent1"/>
              </a:solidFill>
            </a:endParaRPr>
          </a:p>
          <a:p>
            <a:pPr marL="0" lvl="1" indent="0" fontAlgn="auto">
              <a:spcAft>
                <a:spcPts val="0"/>
              </a:spcAft>
              <a:buClr>
                <a:schemeClr val="tx1"/>
              </a:buClr>
              <a:buNone/>
              <a:defRPr/>
            </a:pPr>
            <a:r>
              <a:rPr lang="en-GB" sz="1700" dirty="0">
                <a:solidFill>
                  <a:schemeClr val="accent1"/>
                </a:solidFill>
              </a:rPr>
              <a:t>High monthly cost for credit reports</a:t>
            </a:r>
            <a:br>
              <a:rPr lang="en-GB" sz="1700" dirty="0">
                <a:solidFill>
                  <a:schemeClr val="accent1"/>
                </a:solidFill>
              </a:rPr>
            </a:br>
            <a:endParaRPr lang="en-GB" sz="1700" dirty="0">
              <a:solidFill>
                <a:schemeClr val="accent1"/>
              </a:solidFill>
            </a:endParaRPr>
          </a:p>
          <a:p>
            <a:pPr marL="0" lvl="1" indent="0" fontAlgn="auto">
              <a:spcAft>
                <a:spcPts val="0"/>
              </a:spcAft>
              <a:buClr>
                <a:schemeClr val="tx1"/>
              </a:buClr>
              <a:buFont typeface="Wingdings" charset="2"/>
              <a:buNone/>
              <a:defRPr/>
            </a:pPr>
            <a:r>
              <a:rPr lang="en-GB" sz="1700" dirty="0">
                <a:solidFill>
                  <a:schemeClr val="accent1"/>
                </a:solidFill>
              </a:rPr>
              <a:t>Can we predict </a:t>
            </a:r>
            <a:r>
              <a:rPr lang="en-GB" sz="1700" b="1" dirty="0">
                <a:solidFill>
                  <a:schemeClr val="accent1"/>
                </a:solidFill>
              </a:rPr>
              <a:t>with high certainty</a:t>
            </a:r>
            <a:r>
              <a:rPr lang="en-GB" sz="1700" dirty="0">
                <a:solidFill>
                  <a:schemeClr val="accent1"/>
                </a:solidFill>
              </a:rPr>
              <a:t> </a:t>
            </a:r>
            <a:br>
              <a:rPr lang="en-GB" sz="1700" dirty="0">
                <a:solidFill>
                  <a:schemeClr val="accent1"/>
                </a:solidFill>
              </a:rPr>
            </a:br>
            <a:r>
              <a:rPr lang="en-GB" sz="1700" dirty="0">
                <a:solidFill>
                  <a:schemeClr val="accent1"/>
                </a:solidFill>
              </a:rPr>
              <a:t>which applications are ultimately rejected </a:t>
            </a:r>
            <a:br>
              <a:rPr lang="en-GB" sz="1700" dirty="0">
                <a:solidFill>
                  <a:schemeClr val="accent1"/>
                </a:solidFill>
              </a:rPr>
            </a:br>
            <a:r>
              <a:rPr lang="en-GB" sz="1700" dirty="0">
                <a:solidFill>
                  <a:schemeClr val="accent1"/>
                </a:solidFill>
              </a:rPr>
              <a:t>and </a:t>
            </a:r>
            <a:r>
              <a:rPr lang="en-GB" sz="1700" b="1" dirty="0">
                <a:solidFill>
                  <a:schemeClr val="accent1"/>
                </a:solidFill>
              </a:rPr>
              <a:t>reject before calling the </a:t>
            </a:r>
            <a:r>
              <a:rPr lang="en-GB" sz="1700" b="1" dirty="0" err="1">
                <a:solidFill>
                  <a:schemeClr val="accent1"/>
                </a:solidFill>
              </a:rPr>
              <a:t>Schufa</a:t>
            </a:r>
            <a:r>
              <a:rPr lang="en-GB" sz="1700" dirty="0">
                <a:solidFill>
                  <a:schemeClr val="accent1"/>
                </a:solidFill>
              </a:rPr>
              <a:t>?</a:t>
            </a:r>
          </a:p>
        </p:txBody>
      </p:sp>
      <p:pic>
        <p:nvPicPr>
          <p:cNvPr id="16388" name="Picture 2">
            <a:extLst>
              <a:ext uri="{FF2B5EF4-FFF2-40B4-BE49-F238E27FC236}">
                <a16:creationId xmlns:a16="http://schemas.microsoft.com/office/drawing/2014/main" id="{6CEE40E6-89DB-BA4E-ABFB-1EFC98C5A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7896" y="620713"/>
            <a:ext cx="6329363" cy="4748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4877C3-2D51-8C4D-B21B-888C8A8838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91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el 1">
            <a:extLst>
              <a:ext uri="{FF2B5EF4-FFF2-40B4-BE49-F238E27FC236}">
                <a16:creationId xmlns:a16="http://schemas.microsoft.com/office/drawing/2014/main" id="{BBBE9E72-12EA-6944-AEEB-CBFF02C905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466645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Practical Example: Process Cost Optimization for Private Loans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0A9BBC-EB06-3049-AACA-72159C42A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1054894"/>
            <a:ext cx="8269287" cy="3519488"/>
          </a:xfrm>
        </p:spPr>
        <p:txBody>
          <a:bodyPr anchor="t"/>
          <a:lstStyle/>
          <a:p>
            <a:pPr fontAlgn="auto">
              <a:spcAft>
                <a:spcPts val="0"/>
              </a:spcAft>
              <a:defRPr/>
            </a:pPr>
            <a:r>
              <a:rPr lang="en-GB" sz="1700" b="1" dirty="0">
                <a:solidFill>
                  <a:schemeClr val="accent1"/>
                </a:solidFill>
              </a:rPr>
              <a:t>Predict</a:t>
            </a:r>
            <a:r>
              <a:rPr lang="en-GB" sz="1700" dirty="0">
                <a:solidFill>
                  <a:schemeClr val="accent1"/>
                </a:solidFill>
              </a:rPr>
              <a:t>: Loan request rejected/accepted</a:t>
            </a: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800" b="1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r>
              <a:rPr lang="en-GB" sz="1700" b="1" dirty="0">
                <a:solidFill>
                  <a:schemeClr val="accent1"/>
                </a:solidFill>
              </a:rPr>
              <a:t>Data:</a:t>
            </a:r>
          </a:p>
          <a:p>
            <a:pPr marL="175895" lvl="1" indent="-175895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buFont typeface="Wingdings" charset="2"/>
              <a:buChar char="§"/>
              <a:defRPr/>
            </a:pPr>
            <a:r>
              <a:rPr lang="en-GB" sz="1700" dirty="0">
                <a:solidFill>
                  <a:schemeClr val="accent1"/>
                </a:solidFill>
              </a:rPr>
              <a:t>Application data from the last n months</a:t>
            </a:r>
          </a:p>
          <a:p>
            <a:pPr marL="175895" lvl="1" indent="-175895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buFont typeface="Wingdings" charset="2"/>
              <a:buChar char="§"/>
              <a:defRPr/>
            </a:pPr>
            <a:r>
              <a:rPr lang="en-GB" sz="1700" dirty="0">
                <a:solidFill>
                  <a:schemeClr val="accent1"/>
                </a:solidFill>
              </a:rPr>
              <a:t>Unknown: credit agency response (existing loans at other banks, credit score, special events like account cancelations)</a:t>
            </a: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r>
              <a:rPr lang="en-GB" sz="800" b="1" dirty="0">
                <a:solidFill>
                  <a:schemeClr val="accent1"/>
                </a:solidFill>
              </a:rPr>
              <a:t> </a:t>
            </a:r>
            <a:br>
              <a:rPr lang="en-GB" sz="1700" b="1" dirty="0">
                <a:solidFill>
                  <a:schemeClr val="accent1"/>
                </a:solidFill>
              </a:rPr>
            </a:br>
            <a:r>
              <a:rPr lang="en-GB" sz="1700" b="1" dirty="0">
                <a:solidFill>
                  <a:schemeClr val="accent1"/>
                </a:solidFill>
              </a:rPr>
              <a:t>Input fields:</a:t>
            </a:r>
          </a:p>
          <a:p>
            <a:pPr marL="175895" lvl="1" indent="-175895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buFont typeface="Wingdings" charset="2"/>
              <a:buChar char="§"/>
              <a:defRPr/>
            </a:pPr>
            <a:r>
              <a:rPr lang="en-GB" sz="1700" dirty="0">
                <a:solidFill>
                  <a:schemeClr val="accent1"/>
                </a:solidFill>
              </a:rPr>
              <a:t>Application information, e.g. income, rent, family status, employment</a:t>
            </a:r>
          </a:p>
          <a:p>
            <a:pPr marL="175895" lvl="1" indent="-175895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buFont typeface="Wingdings" charset="2"/>
              <a:buChar char="§"/>
              <a:defRPr/>
            </a:pPr>
            <a:r>
              <a:rPr lang="en-GB" sz="1700" dirty="0">
                <a:solidFill>
                  <a:schemeClr val="accent1"/>
                </a:solidFill>
              </a:rPr>
              <a:t>Process data e.g. current risk configuration, age limits, other configuration</a:t>
            </a:r>
          </a:p>
          <a:p>
            <a:pPr marL="175895" lvl="1" indent="-175895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buFont typeface="Wingdings" charset="2"/>
              <a:buChar char="§"/>
              <a:defRPr/>
            </a:pPr>
            <a:r>
              <a:rPr lang="en-GB" sz="1700" dirty="0">
                <a:solidFill>
                  <a:schemeClr val="accent1"/>
                </a:solidFill>
              </a:rPr>
              <a:t>Past applications by same person</a:t>
            </a:r>
          </a:p>
          <a:p>
            <a:pPr marL="175895" lvl="1" indent="-175895" fontAlgn="auto">
              <a:spcBef>
                <a:spcPts val="480"/>
              </a:spcBef>
              <a:spcAft>
                <a:spcPts val="0"/>
              </a:spcAft>
              <a:buClr>
                <a:schemeClr val="tx1"/>
              </a:buClr>
              <a:buSzPct val="105000"/>
              <a:buFont typeface="Wingdings" charset="2"/>
              <a:buChar char="§"/>
              <a:defRPr/>
            </a:pPr>
            <a:r>
              <a:rPr lang="en-GB" sz="1700" dirty="0">
                <a:solidFill>
                  <a:schemeClr val="accent1"/>
                </a:solidFill>
              </a:rPr>
              <a:t>Other fields: </a:t>
            </a:r>
            <a:r>
              <a:rPr lang="en-GB" sz="1700" dirty="0" err="1">
                <a:solidFill>
                  <a:schemeClr val="accent1"/>
                </a:solidFill>
              </a:rPr>
              <a:t>is_customer</a:t>
            </a:r>
            <a:r>
              <a:rPr lang="en-GB" sz="1700" dirty="0">
                <a:solidFill>
                  <a:schemeClr val="accent1"/>
                </a:solidFill>
              </a:rPr>
              <a:t>, platform, type of loan,…</a:t>
            </a:r>
            <a:br>
              <a:rPr lang="en-GB" sz="1700" dirty="0">
                <a:solidFill>
                  <a:schemeClr val="accent1"/>
                </a:solidFill>
              </a:rPr>
            </a:br>
            <a:endParaRPr lang="en-GB" sz="17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7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7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7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br>
              <a:rPr lang="en-GB" sz="1700" dirty="0"/>
            </a:br>
            <a:endParaRPr lang="en-GB" sz="17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700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700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700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700" dirty="0"/>
          </a:p>
        </p:txBody>
      </p:sp>
    </p:spTree>
    <p:extLst>
      <p:ext uri="{BB962C8B-B14F-4D97-AF65-F5344CB8AC3E}">
        <p14:creationId xmlns:p14="http://schemas.microsoft.com/office/powerpoint/2010/main" val="857181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>
            <a:extLst>
              <a:ext uri="{FF2B5EF4-FFF2-40B4-BE49-F238E27FC236}">
                <a16:creationId xmlns:a16="http://schemas.microsoft.com/office/drawing/2014/main" id="{DD294E9A-BD53-F248-BB82-F4D0E605AD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Symptom based monitoring: prioritize backwards from output</a:t>
            </a:r>
            <a:endParaRPr lang="en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322" name="Content Placeholder 14">
            <a:extLst>
              <a:ext uri="{FF2B5EF4-FFF2-40B4-BE49-F238E27FC236}">
                <a16:creationId xmlns:a16="http://schemas.microsoft.com/office/drawing/2014/main" id="{DA974087-D93B-DC48-958A-FDEC8FBF75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2763" y="4229100"/>
            <a:ext cx="6902450" cy="5826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 data</a:t>
            </a:r>
          </a:p>
        </p:txBody>
      </p:sp>
      <p:pic>
        <p:nvPicPr>
          <p:cNvPr id="56323" name="Picture 2">
            <a:extLst>
              <a:ext uri="{FF2B5EF4-FFF2-40B4-BE49-F238E27FC236}">
                <a16:creationId xmlns:a16="http://schemas.microsoft.com/office/drawing/2014/main" id="{4E9288CB-8DD1-124B-B65C-311524379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60613" y="-1108075"/>
            <a:ext cx="3251200" cy="724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324" name="Content Placeholder 14">
            <a:extLst>
              <a:ext uri="{FF2B5EF4-FFF2-40B4-BE49-F238E27FC236}">
                <a16:creationId xmlns:a16="http://schemas.microsoft.com/office/drawing/2014/main" id="{1EDDA7DB-9637-E342-B3A8-15C7659196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7350" y="3698875"/>
            <a:ext cx="6902450" cy="58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Model Prediction, </a:t>
            </a:r>
            <a:b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</a:b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Quality Heuristics</a:t>
            </a:r>
          </a:p>
        </p:txBody>
      </p:sp>
      <p:sp>
        <p:nvSpPr>
          <p:cNvPr id="56325" name="Content Placeholder 14">
            <a:extLst>
              <a:ext uri="{FF2B5EF4-FFF2-40B4-BE49-F238E27FC236}">
                <a16:creationId xmlns:a16="http://schemas.microsoft.com/office/drawing/2014/main" id="{2C2AA145-02B9-7246-B7F4-7326B889E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3463" y="3367088"/>
            <a:ext cx="69024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Service Response </a:t>
            </a:r>
            <a:b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</a:b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(after postprocessing)</a:t>
            </a:r>
          </a:p>
        </p:txBody>
      </p:sp>
      <p:sp>
        <p:nvSpPr>
          <p:cNvPr id="56326" name="Content Placeholder 14">
            <a:extLst>
              <a:ext uri="{FF2B5EF4-FFF2-40B4-BE49-F238E27FC236}">
                <a16:creationId xmlns:a16="http://schemas.microsoft.com/office/drawing/2014/main" id="{48AE6990-331F-3344-ADCE-04EA7B64BB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2100" y="4103688"/>
            <a:ext cx="6902450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Calculated</a:t>
            </a:r>
            <a:b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</a:b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Features</a:t>
            </a:r>
          </a:p>
        </p:txBody>
      </p:sp>
      <p:sp>
        <p:nvSpPr>
          <p:cNvPr id="56327" name="Content Placeholder 14">
            <a:extLst>
              <a:ext uri="{FF2B5EF4-FFF2-40B4-BE49-F238E27FC236}">
                <a16:creationId xmlns:a16="http://schemas.microsoft.com/office/drawing/2014/main" id="{61725102-51DE-504D-AFBD-23E7B0CBB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96113" y="3275013"/>
            <a:ext cx="156527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Evaluation metrics in production,</a:t>
            </a:r>
          </a:p>
          <a:p>
            <a:pPr eaLnBrk="1" hangingPunct="1">
              <a:lnSpc>
                <a:spcPct val="110000"/>
              </a:lnSpc>
              <a:spcBef>
                <a:spcPts val="200"/>
              </a:spcBef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Stakeholder Concerns</a:t>
            </a:r>
          </a:p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endParaRPr lang="en-GB" altLang="en-DE" sz="15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56330" name="TextBox 22">
            <a:extLst>
              <a:ext uri="{FF2B5EF4-FFF2-40B4-BE49-F238E27FC236}">
                <a16:creationId xmlns:a16="http://schemas.microsoft.com/office/drawing/2014/main" id="{16948C72-9304-0C4A-951E-BC073E95EA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8113" y="5022850"/>
            <a:ext cx="3914775" cy="12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GB" altLang="en-DE" sz="800">
                <a:cs typeface="Arial" panose="020B0604020202020204" pitchFamily="34" charset="0"/>
                <a:hlinkClick r:id="rId4"/>
              </a:rPr>
              <a:t>Image source: Flaticon</a:t>
            </a:r>
            <a:endParaRPr lang="en-DE" altLang="en-DE" sz="800"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970813-0741-5447-A3C2-06F46F9B3229}"/>
              </a:ext>
            </a:extLst>
          </p:cNvPr>
          <p:cNvSpPr txBox="1"/>
          <p:nvPr/>
        </p:nvSpPr>
        <p:spPr>
          <a:xfrm>
            <a:off x="6863912" y="1319530"/>
            <a:ext cx="1918138" cy="3200876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lIns="0" tIns="0" rIns="0" bIns="0" rtlCol="0">
            <a:spAutoFit/>
          </a:bodyPr>
          <a:lstStyle/>
          <a:p>
            <a:r>
              <a:rPr lang="en-DE" sz="1600" dirty="0">
                <a:solidFill>
                  <a:schemeClr val="accent3"/>
                </a:solidFill>
                <a:latin typeface="Arial"/>
                <a:cs typeface="Arial"/>
              </a:rPr>
              <a:t>Priority 1</a:t>
            </a:r>
          </a:p>
          <a:p>
            <a:endParaRPr lang="en-DE" sz="1600" dirty="0">
              <a:latin typeface="Arial"/>
              <a:cs typeface="Arial"/>
            </a:endParaRPr>
          </a:p>
          <a:p>
            <a:endParaRPr lang="en-DE" sz="1600" dirty="0">
              <a:latin typeface="Arial"/>
              <a:cs typeface="Arial"/>
            </a:endParaRPr>
          </a:p>
          <a:p>
            <a:endParaRPr lang="en-DE" sz="1600" dirty="0">
              <a:latin typeface="Arial"/>
              <a:cs typeface="Arial"/>
            </a:endParaRPr>
          </a:p>
          <a:p>
            <a:endParaRPr lang="en-DE" sz="1600" dirty="0">
              <a:latin typeface="Arial"/>
              <a:cs typeface="Arial"/>
            </a:endParaRPr>
          </a:p>
          <a:p>
            <a:endParaRPr lang="en-DE" sz="1600" dirty="0">
              <a:latin typeface="Arial"/>
              <a:cs typeface="Arial"/>
            </a:endParaRPr>
          </a:p>
          <a:p>
            <a:endParaRPr lang="en-DE" sz="1600" dirty="0">
              <a:latin typeface="Arial"/>
              <a:cs typeface="Arial"/>
            </a:endParaRPr>
          </a:p>
          <a:p>
            <a:endParaRPr lang="en-DE" sz="1600" dirty="0">
              <a:latin typeface="Arial"/>
              <a:cs typeface="Arial"/>
            </a:endParaRPr>
          </a:p>
          <a:p>
            <a:endParaRPr lang="en-DE" sz="1600" dirty="0">
              <a:latin typeface="Arial"/>
              <a:cs typeface="Arial"/>
            </a:endParaRPr>
          </a:p>
          <a:p>
            <a:endParaRPr lang="en-DE" sz="1600" dirty="0">
              <a:latin typeface="Arial"/>
              <a:cs typeface="Arial"/>
            </a:endParaRPr>
          </a:p>
          <a:p>
            <a:endParaRPr lang="en-DE" sz="1600" dirty="0">
              <a:latin typeface="Arial"/>
              <a:cs typeface="Arial"/>
            </a:endParaRPr>
          </a:p>
          <a:p>
            <a:endParaRPr lang="en-DE" sz="1600" dirty="0">
              <a:latin typeface="Arial"/>
              <a:cs typeface="Arial"/>
            </a:endParaRPr>
          </a:p>
          <a:p>
            <a:endParaRPr lang="en-DE" sz="16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88733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el 1">
            <a:extLst>
              <a:ext uri="{FF2B5EF4-FFF2-40B4-BE49-F238E27FC236}">
                <a16:creationId xmlns:a16="http://schemas.microsoft.com/office/drawing/2014/main" id="{37A86A1E-C7DE-5A43-9AD5-A22C43FA94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Monitoring Priority 1: Evaluation Metrics in Production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7DAE4F-4F24-214B-AA52-64B874284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1012825"/>
            <a:ext cx="8269287" cy="3519488"/>
          </a:xfrm>
        </p:spPr>
        <p:txBody>
          <a:bodyPr anchor="t"/>
          <a:lstStyle/>
          <a:p>
            <a:pPr fontAlgn="auto">
              <a:spcAft>
                <a:spcPts val="0"/>
              </a:spcAft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GB" sz="2000" dirty="0">
                <a:solidFill>
                  <a:schemeClr val="accent1"/>
                </a:solidFill>
              </a:rPr>
              <a:t>Data Scientist:</a:t>
            </a:r>
            <a:br>
              <a:rPr lang="en-GB" sz="2000" dirty="0">
                <a:solidFill>
                  <a:schemeClr val="accent1"/>
                </a:solidFill>
              </a:rPr>
            </a:br>
            <a:endParaRPr lang="en-GB" sz="20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GB" sz="2000" dirty="0">
                <a:solidFill>
                  <a:schemeClr val="accent1"/>
                </a:solidFill>
              </a:rPr>
              <a:t>	“Can I monitor my evaluation</a:t>
            </a:r>
            <a:br>
              <a:rPr lang="en-GB" sz="2000" dirty="0">
                <a:solidFill>
                  <a:schemeClr val="accent1"/>
                </a:solidFill>
              </a:rPr>
            </a:br>
            <a:r>
              <a:rPr lang="en-GB" sz="2000" dirty="0">
                <a:solidFill>
                  <a:schemeClr val="accent1"/>
                </a:solidFill>
              </a:rPr>
              <a:t>	metrics in production?”</a:t>
            </a:r>
          </a:p>
          <a:p>
            <a:pPr marL="554038" lvl="1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lvl="2" indent="0" fontAlgn="auto">
              <a:spcAft>
                <a:spcPts val="0"/>
              </a:spcAft>
              <a:buFont typeface="Symbol" charset="2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br>
              <a:rPr lang="en-GB" sz="1600" dirty="0"/>
            </a:b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</p:txBody>
      </p:sp>
      <p:pic>
        <p:nvPicPr>
          <p:cNvPr id="35843" name="Picture 12" descr="I don't understand - Confused macgyver - quickmeme">
            <a:extLst>
              <a:ext uri="{FF2B5EF4-FFF2-40B4-BE49-F238E27FC236}">
                <a16:creationId xmlns:a16="http://schemas.microsoft.com/office/drawing/2014/main" id="{EECB2625-A89F-1346-9E19-63A600047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2739" y="1312071"/>
            <a:ext cx="3362579" cy="2519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0597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el 1">
            <a:extLst>
              <a:ext uri="{FF2B5EF4-FFF2-40B4-BE49-F238E27FC236}">
                <a16:creationId xmlns:a16="http://schemas.microsoft.com/office/drawing/2014/main" id="{37A86A1E-C7DE-5A43-9AD5-A22C43FA94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Monitoring Priority 1: Evaluation Metrics in </a:t>
            </a:r>
            <a:b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Production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A7DAE4F-4F24-214B-AA52-64B874284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2" y="701651"/>
            <a:ext cx="8269287" cy="3519488"/>
          </a:xfrm>
        </p:spPr>
        <p:txBody>
          <a:bodyPr anchor="t"/>
          <a:lstStyle/>
          <a:p>
            <a:pPr marL="285750" indent="-285750" fontAlgn="auto">
              <a:spcAft>
                <a:spcPts val="0"/>
              </a:spcAft>
              <a:buFont typeface="Wingdings" pitchFamily="2" charset="2"/>
              <a:buChar char="§"/>
              <a:defRPr/>
            </a:pPr>
            <a:endParaRPr lang="en-GB" sz="18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defRPr/>
            </a:pPr>
            <a:br>
              <a:rPr lang="en-GB" sz="1800" b="1" dirty="0">
                <a:solidFill>
                  <a:schemeClr val="accent1"/>
                </a:solidFill>
              </a:rPr>
            </a:br>
            <a:r>
              <a:rPr lang="en-GB" sz="1800" b="1" dirty="0">
                <a:solidFill>
                  <a:schemeClr val="accent1"/>
                </a:solidFill>
              </a:rPr>
              <a:t>Answer: Maybe!</a:t>
            </a:r>
            <a:br>
              <a:rPr lang="en-GB" sz="1800" b="1" dirty="0">
                <a:solidFill>
                  <a:schemeClr val="accent1"/>
                </a:solidFill>
              </a:rPr>
            </a:br>
            <a:endParaRPr lang="en-GB" sz="1800" b="1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GB" sz="1800" dirty="0">
                <a:solidFill>
                  <a:schemeClr val="accent1"/>
                </a:solidFill>
              </a:rPr>
              <a:t>Do you know the correct target close in time? Common problems:</a:t>
            </a:r>
          </a:p>
          <a:p>
            <a:pPr marL="353695" lvl="2" indent="-175895" fontAlgn="auto">
              <a:spcBef>
                <a:spcPts val="480"/>
              </a:spcBef>
              <a:spcAft>
                <a:spcPts val="0"/>
              </a:spcAft>
              <a:buSzPct val="105000"/>
              <a:buFont typeface="Wingdings" charset="2"/>
              <a:buChar char="§"/>
              <a:defRPr/>
            </a:pPr>
            <a:r>
              <a:rPr lang="en-GB" sz="1800" dirty="0">
                <a:solidFill>
                  <a:schemeClr val="accent1"/>
                </a:solidFill>
              </a:rPr>
              <a:t>Unknown result e.g. if an application is rejected because of a high fraud probability, we don‘t know if we made an error</a:t>
            </a:r>
          </a:p>
          <a:p>
            <a:pPr marL="353695" lvl="2" indent="-175895" fontAlgn="auto">
              <a:spcBef>
                <a:spcPts val="480"/>
              </a:spcBef>
              <a:spcAft>
                <a:spcPts val="0"/>
              </a:spcAft>
              <a:buSzPct val="105000"/>
              <a:buFont typeface="Wingdings" charset="2"/>
              <a:buChar char="§"/>
              <a:defRPr/>
            </a:pPr>
            <a:r>
              <a:rPr lang="en-GB" sz="1800" dirty="0">
                <a:solidFill>
                  <a:schemeClr val="accent1"/>
                </a:solidFill>
              </a:rPr>
              <a:t>Delayed result, e.g. if we predict the delivery time for a package we know the true delivery time days later</a:t>
            </a:r>
          </a:p>
          <a:p>
            <a:pPr marL="353695" lvl="2" indent="-175895" fontAlgn="auto">
              <a:spcBef>
                <a:spcPts val="480"/>
              </a:spcBef>
              <a:spcAft>
                <a:spcPts val="0"/>
              </a:spcAft>
              <a:buSzPct val="105000"/>
              <a:buFont typeface="Wingdings" charset="2"/>
              <a:buChar char="§"/>
              <a:defRPr/>
            </a:pPr>
            <a:r>
              <a:rPr lang="en-GB" sz="1800" dirty="0">
                <a:solidFill>
                  <a:schemeClr val="accent1"/>
                </a:solidFill>
              </a:rPr>
              <a:t>Filter bubble effect, e.g. algorithm decides what to show the customer. Unseen options cannot be evaluated</a:t>
            </a:r>
          </a:p>
          <a:p>
            <a:pPr marL="554038" lvl="1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800" dirty="0">
              <a:solidFill>
                <a:schemeClr val="accent1"/>
              </a:solidFill>
            </a:endParaRPr>
          </a:p>
          <a:p>
            <a:pPr marL="554038" lvl="1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800" dirty="0">
              <a:solidFill>
                <a:schemeClr val="accent1"/>
              </a:solidFill>
            </a:endParaRPr>
          </a:p>
          <a:p>
            <a:pPr marL="554038" lvl="1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8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800" dirty="0">
              <a:solidFill>
                <a:schemeClr val="accent1"/>
              </a:solidFill>
            </a:endParaRPr>
          </a:p>
          <a:p>
            <a:pPr lvl="2" indent="0" fontAlgn="auto">
              <a:spcAft>
                <a:spcPts val="0"/>
              </a:spcAft>
              <a:buFont typeface="Symbol" charset="2"/>
              <a:buNone/>
              <a:defRPr/>
            </a:pPr>
            <a:endParaRPr lang="en-GB" sz="18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8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8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8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8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br>
              <a:rPr lang="en-GB" sz="1800" dirty="0"/>
            </a:br>
            <a:endParaRPr lang="en-GB" sz="18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800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800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800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800" dirty="0"/>
          </a:p>
        </p:txBody>
      </p:sp>
      <p:pic>
        <p:nvPicPr>
          <p:cNvPr id="9" name="Picture 12" descr="I don't understand - Confused macgyver - quickmeme">
            <a:extLst>
              <a:ext uri="{FF2B5EF4-FFF2-40B4-BE49-F238E27FC236}">
                <a16:creationId xmlns:a16="http://schemas.microsoft.com/office/drawing/2014/main" id="{0137E4DA-FFAF-5242-B664-17B75E4F1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047" y="217512"/>
            <a:ext cx="2123003" cy="15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el 1">
            <a:extLst>
              <a:ext uri="{FF2B5EF4-FFF2-40B4-BE49-F238E27FC236}">
                <a16:creationId xmlns:a16="http://schemas.microsoft.com/office/drawing/2014/main" id="{68CE993F-D326-BE47-8FCD-FCAEE96264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Monitoring Priority 1: Evaluation Metrics in Production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BE5FA5-DED3-9743-BF60-EF3DFBCA93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1051737"/>
            <a:ext cx="8269287" cy="3519488"/>
          </a:xfrm>
        </p:spPr>
        <p:txBody>
          <a:bodyPr anchor="t"/>
          <a:lstStyle/>
          <a:p>
            <a:pPr fontAlgn="auto">
              <a:spcAft>
                <a:spcPts val="0"/>
              </a:spcAft>
              <a:defRPr/>
            </a:pPr>
            <a:r>
              <a:rPr lang="en-GB" sz="1600" b="1" dirty="0">
                <a:solidFill>
                  <a:schemeClr val="accent1"/>
                </a:solidFill>
              </a:rPr>
              <a:t>If you can, monitor the evaluation metrics in production</a:t>
            </a:r>
          </a:p>
          <a:p>
            <a:pPr marL="554038" lvl="1" indent="-285750" fontAlgn="auto">
              <a:spcAft>
                <a:spcPts val="0"/>
              </a:spcAft>
              <a:buFont typeface="Wingdings" pitchFamily="2" charset="2"/>
              <a:buChar char="à"/>
              <a:defRPr/>
            </a:pPr>
            <a:r>
              <a:rPr lang="en-GB" sz="1600" dirty="0">
                <a:solidFill>
                  <a:schemeClr val="accent1"/>
                </a:solidFill>
              </a:rPr>
              <a:t>Store prediction and target</a:t>
            </a:r>
          </a:p>
          <a:p>
            <a:pPr marL="554038" lvl="1" indent="-285750" fontAlgn="auto">
              <a:spcAft>
                <a:spcPts val="0"/>
              </a:spcAft>
              <a:buFont typeface="Wingdings" pitchFamily="2" charset="2"/>
              <a:buChar char="à"/>
              <a:defRPr/>
            </a:pPr>
            <a:r>
              <a:rPr lang="en-GB" sz="1600" dirty="0">
                <a:solidFill>
                  <a:schemeClr val="accent1"/>
                </a:solidFill>
              </a:rPr>
              <a:t>Calculate the metrics used during evaluation, e.g. batch job and or create an endpoint to receive a feedback call</a:t>
            </a:r>
          </a:p>
          <a:p>
            <a:pPr marL="554038" lvl="1" indent="-285750" fontAlgn="auto">
              <a:spcAft>
                <a:spcPts val="0"/>
              </a:spcAft>
              <a:buFont typeface="Wingdings" pitchFamily="2" charset="2"/>
              <a:buChar char="à"/>
              <a:defRPr/>
            </a:pPr>
            <a:r>
              <a:rPr lang="en-GB" sz="1600" dirty="0">
                <a:solidFill>
                  <a:schemeClr val="accent1"/>
                </a:solidFill>
              </a:rPr>
              <a:t>Add metrics to dashboard and create an alert</a:t>
            </a:r>
          </a:p>
          <a:p>
            <a:pPr marL="554038" lvl="1" indent="-285750" fontAlgn="auto">
              <a:spcAft>
                <a:spcPts val="0"/>
              </a:spcAft>
              <a:buFontTx/>
              <a:buChar char="-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Loan Rejection Prediction:</a:t>
            </a:r>
          </a:p>
          <a:p>
            <a:pPr marL="554038" lvl="1" indent="-285750" fontAlgn="auto">
              <a:spcAft>
                <a:spcPts val="0"/>
              </a:spcAft>
              <a:buFont typeface="Wingdings" pitchFamily="2" charset="2"/>
              <a:buChar char="à"/>
              <a:defRPr/>
            </a:pPr>
            <a:r>
              <a:rPr lang="en-GB" sz="1600" dirty="0">
                <a:solidFill>
                  <a:schemeClr val="accent1"/>
                </a:solidFill>
              </a:rPr>
              <a:t>If we reject, the correct target is unknown.</a:t>
            </a:r>
          </a:p>
          <a:p>
            <a:pPr marL="554038" lvl="1" indent="-285750" fontAlgn="auto">
              <a:spcAft>
                <a:spcPts val="0"/>
              </a:spcAft>
              <a:buFont typeface="Wingdings" pitchFamily="2" charset="2"/>
              <a:buChar char="à"/>
              <a:defRPr/>
            </a:pPr>
            <a:r>
              <a:rPr lang="en-GB" sz="1600" dirty="0">
                <a:solidFill>
                  <a:schemeClr val="accent1"/>
                </a:solidFill>
                <a:sym typeface="Wingdings" pitchFamily="2" charset="2"/>
              </a:rPr>
              <a:t>W</a:t>
            </a:r>
            <a:r>
              <a:rPr lang="en-GB" sz="1600" dirty="0">
                <a:solidFill>
                  <a:schemeClr val="accent1"/>
                </a:solidFill>
              </a:rPr>
              <a:t>e create “production evaluation data” where the model is called but not used for decision making</a:t>
            </a:r>
          </a:p>
          <a:p>
            <a:pPr marL="554038" lvl="1" indent="-285750" fontAlgn="auto">
              <a:spcAft>
                <a:spcPts val="0"/>
              </a:spcAft>
              <a:buFont typeface="Wingdings" pitchFamily="2" charset="2"/>
              <a:buChar char="à"/>
              <a:defRPr/>
            </a:pPr>
            <a:r>
              <a:rPr lang="en-GB" sz="1600" dirty="0">
                <a:solidFill>
                  <a:schemeClr val="accent1"/>
                </a:solidFill>
                <a:sym typeface="Wingdings" pitchFamily="2" charset="2"/>
              </a:rPr>
              <a:t>For this data we know the prediction and the correct, actual result</a:t>
            </a:r>
          </a:p>
          <a:p>
            <a:pPr marL="554038" lvl="1" indent="-285750" fontAlgn="auto">
              <a:spcAft>
                <a:spcPts val="0"/>
              </a:spcAft>
              <a:buFont typeface="Wingdings" pitchFamily="2" charset="2"/>
              <a:buChar char="à"/>
              <a:defRPr/>
            </a:pPr>
            <a:r>
              <a:rPr lang="en-GB" sz="1600" dirty="0">
                <a:solidFill>
                  <a:schemeClr val="accent1"/>
                </a:solidFill>
                <a:sym typeface="Wingdings" pitchFamily="2" charset="2"/>
              </a:rPr>
              <a:t>Calculate the metrics and compare them to the expected performance</a:t>
            </a:r>
            <a:endParaRPr lang="en-GB" sz="1600" dirty="0">
              <a:solidFill>
                <a:schemeClr val="accent1"/>
              </a:solidFill>
            </a:endParaRPr>
          </a:p>
          <a:p>
            <a:pPr lvl="2" indent="0" fontAlgn="auto">
              <a:spcAft>
                <a:spcPts val="0"/>
              </a:spcAft>
              <a:buFont typeface="Symbol" charset="2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br>
              <a:rPr lang="en-GB" sz="1600" dirty="0">
                <a:solidFill>
                  <a:schemeClr val="accent1"/>
                </a:solidFill>
              </a:rPr>
            </a:b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el 1">
            <a:extLst>
              <a:ext uri="{FF2B5EF4-FFF2-40B4-BE49-F238E27FC236}">
                <a16:creationId xmlns:a16="http://schemas.microsoft.com/office/drawing/2014/main" id="{56A4E3BE-6595-AD49-93A2-705BBFD51D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Real-Time Dashboard: Evaluation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Metrics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Production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F30A9F-884D-EB42-BFB1-49C191AD5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1012825"/>
            <a:ext cx="8269287" cy="3519488"/>
          </a:xfrm>
        </p:spPr>
        <p:txBody>
          <a:bodyPr anchor="t"/>
          <a:lstStyle/>
          <a:p>
            <a:pPr lvl="2" indent="0" fontAlgn="auto">
              <a:spcAft>
                <a:spcPts val="0"/>
              </a:spcAft>
              <a:buFont typeface="Symbol" charset="2"/>
              <a:buNone/>
              <a:defRPr/>
            </a:pPr>
            <a:endParaRPr lang="de-DE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de-DE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de-DE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de-DE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de-DE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br>
              <a:rPr lang="en-GB" sz="1600" dirty="0"/>
            </a:br>
            <a:endParaRPr lang="de-DE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de-DE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de-DE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de-DE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de-DE" dirty="0"/>
          </a:p>
        </p:txBody>
      </p:sp>
      <p:pic>
        <p:nvPicPr>
          <p:cNvPr id="39940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32A44FD0-0B1F-AD46-B3B3-16FDF9B25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" b="36526"/>
          <a:stretch>
            <a:fillRect/>
          </a:stretch>
        </p:blipFill>
        <p:spPr bwMode="auto">
          <a:xfrm>
            <a:off x="-46038" y="985838"/>
            <a:ext cx="9307513" cy="361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3887D9-865B-5049-BC70-487008DF3E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D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2CFBDA6D-C254-154F-B63E-09886647D8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098" b="9079"/>
          <a:stretch/>
        </p:blipFill>
        <p:spPr bwMode="auto">
          <a:xfrm>
            <a:off x="5247364" y="-383462"/>
            <a:ext cx="4014439" cy="4122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C3D2D479-7D95-A94E-A52A-EC6D2DB87D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9685" y="120630"/>
            <a:ext cx="8269287" cy="3519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algn="l" defTabSz="457200" rtl="0" fontAlgn="base">
              <a:lnSpc>
                <a:spcPct val="11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268288" indent="-268288" algn="l" defTabSz="457200" rtl="0" fontAlgn="base">
              <a:lnSpc>
                <a:spcPct val="110000"/>
              </a:lnSpc>
              <a:spcBef>
                <a:spcPts val="475"/>
              </a:spcBef>
              <a:spcAft>
                <a:spcPct val="0"/>
              </a:spcAft>
              <a:buClr>
                <a:schemeClr val="bg2"/>
              </a:buClr>
              <a:buSzPct val="105000"/>
              <a:buFont typeface="Wingdings" pitchFamily="2" charset="2"/>
              <a:buChar char="§"/>
              <a:defRPr sz="15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446088" indent="-177800" algn="l" defTabSz="457200" rtl="0" fontAlgn="base">
              <a:lnSpc>
                <a:spcPct val="110000"/>
              </a:lnSpc>
              <a:spcBef>
                <a:spcPts val="475"/>
              </a:spcBef>
              <a:spcAft>
                <a:spcPct val="0"/>
              </a:spcAft>
              <a:buFont typeface="Symbol" pitchFamily="2" charset="2"/>
              <a:buChar char="-"/>
              <a:defRPr sz="15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fontAlgn="base">
              <a:lnSpc>
                <a:spcPct val="11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fontAlgn="base">
              <a:lnSpc>
                <a:spcPct val="11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eaLnBrk="1" hangingPunct="1">
              <a:lnSpc>
                <a:spcPct val="150000"/>
              </a:lnSpc>
              <a:buClr>
                <a:schemeClr val="tx1"/>
              </a:buClr>
              <a:buFont typeface="Wingdings" pitchFamily="2" charset="2"/>
              <a:buNone/>
            </a:pPr>
            <a:r>
              <a:rPr lang="en-GB" altLang="en-DE" sz="22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HEY, I AM LINA WEICHBRODT</a:t>
            </a:r>
            <a:br>
              <a:rPr lang="en-GB" altLang="en-DE" sz="2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altLang="en-DE" sz="11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</a:pPr>
            <a:r>
              <a:rPr lang="en-GB" altLang="en-DE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Lead Machine Learning Engineer </a:t>
            </a:r>
            <a:br>
              <a:rPr lang="en-GB" altLang="en-DE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altLang="en-DE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 German Internet Bank DKB</a:t>
            </a:r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</a:pPr>
            <a:r>
              <a:rPr lang="en-GB" altLang="en-DE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 Senior Research Engineer at Zalando</a:t>
            </a:r>
            <a:br>
              <a:rPr lang="en-GB" altLang="en-DE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altLang="en-DE" sz="20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</a:pPr>
            <a:r>
              <a:rPr lang="en-GB" altLang="en-DE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&gt;30 models: Recommender Systems, </a:t>
            </a:r>
            <a:br>
              <a:rPr lang="en-GB" altLang="en-DE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altLang="en-DE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Personalization, NLP in Customer Service, Finance</a:t>
            </a:r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</a:pPr>
            <a:r>
              <a:rPr lang="en-GB" altLang="en-DE" sz="2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 scale production systems</a:t>
            </a:r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Tx/>
              <a:buChar char="-"/>
            </a:pPr>
            <a:endParaRPr lang="en-GB" altLang="en-DE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06400" lvl="2" indent="-228600" eaLnBrk="1" hangingPunct="1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AutoNum type="arabicPeriod"/>
            </a:pPr>
            <a:endParaRPr lang="en-GB" altLang="en-DE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336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el 1">
            <a:extLst>
              <a:ext uri="{FF2B5EF4-FFF2-40B4-BE49-F238E27FC236}">
                <a16:creationId xmlns:a16="http://schemas.microsoft.com/office/drawing/2014/main" id="{1ED3B992-D3C6-CC4E-94A6-391D3D2F67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Monitoring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Priority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1: Stakeholder Fear Signals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FDEE5C9-BDD7-4D42-A76C-9D2EB9748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1012825"/>
            <a:ext cx="8269287" cy="3519488"/>
          </a:xfrm>
        </p:spPr>
        <p:txBody>
          <a:bodyPr anchor="t"/>
          <a:lstStyle/>
          <a:p>
            <a:pPr marL="554038" lvl="1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Monitor </a:t>
            </a:r>
            <a:r>
              <a:rPr lang="en-GB" sz="1600" b="1" dirty="0">
                <a:solidFill>
                  <a:schemeClr val="accent1"/>
                </a:solidFill>
              </a:rPr>
              <a:t>what the stakeholders want to avoid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Machine Learning Applications need trust </a:t>
            </a:r>
            <a:r>
              <a:rPr lang="en-GB" sz="1600" dirty="0">
                <a:solidFill>
                  <a:schemeClr val="accent1"/>
                </a:solidFill>
                <a:sym typeface="Wingdings" pitchFamily="2" charset="2"/>
              </a:rPr>
              <a:t></a:t>
            </a:r>
            <a:r>
              <a:rPr lang="en-GB" sz="1600" dirty="0">
                <a:solidFill>
                  <a:schemeClr val="accent1"/>
                </a:solidFill>
              </a:rPr>
              <a:t> ask stakeholders for their worst-case scenarios, e.g. service makes wrong decision, is uncertain, doesn’t answer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Put these fears into metrics to make sure you would detect these scenarios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Add metrics to dashboard and alert</a:t>
            </a:r>
          </a:p>
          <a:p>
            <a:pPr marL="554038" lvl="1" indent="-285750" fontAlgn="auto">
              <a:spcAft>
                <a:spcPts val="0"/>
              </a:spcAft>
              <a:buFontTx/>
              <a:buChar char="-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Loan Rejection Prediction: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Fear: unfairly reject applications </a:t>
            </a:r>
            <a:r>
              <a:rPr lang="en-GB" sz="1600" dirty="0">
                <a:solidFill>
                  <a:schemeClr val="accent1"/>
                </a:solidFill>
                <a:sym typeface="Wingdings" pitchFamily="2" charset="2"/>
              </a:rPr>
              <a:t></a:t>
            </a:r>
            <a:r>
              <a:rPr lang="en-GB" sz="1600" dirty="0">
                <a:solidFill>
                  <a:schemeClr val="accent1"/>
                </a:solidFill>
              </a:rPr>
              <a:t> alert on precision &lt;95%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Fear: Make application slow </a:t>
            </a:r>
            <a:r>
              <a:rPr lang="en-GB" sz="1600" dirty="0">
                <a:solidFill>
                  <a:schemeClr val="accent1"/>
                </a:solidFill>
                <a:sym typeface="Wingdings" pitchFamily="2" charset="2"/>
              </a:rPr>
              <a:t> </a:t>
            </a:r>
            <a:r>
              <a:rPr lang="en-GB" sz="1600" dirty="0">
                <a:solidFill>
                  <a:schemeClr val="accent1"/>
                </a:solidFill>
              </a:rPr>
              <a:t>alert on p95 speed &lt;300 msec</a:t>
            </a: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br>
              <a:rPr lang="en-GB" sz="1600" dirty="0"/>
            </a:b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</p:txBody>
      </p:sp>
      <p:sp>
        <p:nvSpPr>
          <p:cNvPr id="41987" name="Text Placeholder 3">
            <a:extLst>
              <a:ext uri="{FF2B5EF4-FFF2-40B4-BE49-F238E27FC236}">
                <a16:creationId xmlns:a16="http://schemas.microsoft.com/office/drawing/2014/main" id="{243468EC-016A-FE47-9AD8-407F62DC7BBC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>
            <a:extLst>
              <a:ext uri="{FF2B5EF4-FFF2-40B4-BE49-F238E27FC236}">
                <a16:creationId xmlns:a16="http://schemas.microsoft.com/office/drawing/2014/main" id="{DD294E9A-BD53-F248-BB82-F4D0E605AD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Symptom based monitoring: prioritize backwards from output</a:t>
            </a:r>
            <a:endParaRPr lang="en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322" name="Content Placeholder 14">
            <a:extLst>
              <a:ext uri="{FF2B5EF4-FFF2-40B4-BE49-F238E27FC236}">
                <a16:creationId xmlns:a16="http://schemas.microsoft.com/office/drawing/2014/main" id="{DA974087-D93B-DC48-958A-FDEC8FBF75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2763" y="4229100"/>
            <a:ext cx="6902450" cy="5826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 data</a:t>
            </a:r>
          </a:p>
        </p:txBody>
      </p:sp>
      <p:pic>
        <p:nvPicPr>
          <p:cNvPr id="56323" name="Picture 2">
            <a:extLst>
              <a:ext uri="{FF2B5EF4-FFF2-40B4-BE49-F238E27FC236}">
                <a16:creationId xmlns:a16="http://schemas.microsoft.com/office/drawing/2014/main" id="{4E9288CB-8DD1-124B-B65C-311524379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60613" y="-1108075"/>
            <a:ext cx="3251200" cy="724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324" name="Content Placeholder 14">
            <a:extLst>
              <a:ext uri="{FF2B5EF4-FFF2-40B4-BE49-F238E27FC236}">
                <a16:creationId xmlns:a16="http://schemas.microsoft.com/office/drawing/2014/main" id="{1EDDA7DB-9637-E342-B3A8-15C7659196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7350" y="3698875"/>
            <a:ext cx="6902450" cy="58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Model Predictions, </a:t>
            </a:r>
            <a:b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</a:b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Quality Heuristics</a:t>
            </a:r>
          </a:p>
        </p:txBody>
      </p:sp>
      <p:sp>
        <p:nvSpPr>
          <p:cNvPr id="56325" name="Content Placeholder 14">
            <a:extLst>
              <a:ext uri="{FF2B5EF4-FFF2-40B4-BE49-F238E27FC236}">
                <a16:creationId xmlns:a16="http://schemas.microsoft.com/office/drawing/2014/main" id="{2C2AA145-02B9-7246-B7F4-7326B889E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3463" y="3367088"/>
            <a:ext cx="69024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Service Response </a:t>
            </a:r>
            <a:b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</a:b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(after postprocessing)</a:t>
            </a:r>
          </a:p>
        </p:txBody>
      </p:sp>
      <p:sp>
        <p:nvSpPr>
          <p:cNvPr id="56326" name="Content Placeholder 14">
            <a:extLst>
              <a:ext uri="{FF2B5EF4-FFF2-40B4-BE49-F238E27FC236}">
                <a16:creationId xmlns:a16="http://schemas.microsoft.com/office/drawing/2014/main" id="{48AE6990-331F-3344-ADCE-04EA7B64BB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2100" y="4103688"/>
            <a:ext cx="6902450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Calculated</a:t>
            </a:r>
            <a:b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</a:b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Features</a:t>
            </a:r>
          </a:p>
        </p:txBody>
      </p:sp>
      <p:sp>
        <p:nvSpPr>
          <p:cNvPr id="56327" name="Content Placeholder 14">
            <a:extLst>
              <a:ext uri="{FF2B5EF4-FFF2-40B4-BE49-F238E27FC236}">
                <a16:creationId xmlns:a16="http://schemas.microsoft.com/office/drawing/2014/main" id="{61725102-51DE-504D-AFBD-23E7B0CBB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96113" y="3275013"/>
            <a:ext cx="156527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r>
              <a:rPr lang="en-GB" altLang="en-DE" sz="1600" dirty="0">
                <a:solidFill>
                  <a:schemeClr val="accent1"/>
                </a:solidFill>
                <a:cs typeface="Arial" panose="020B0604020202020204" pitchFamily="34" charset="0"/>
              </a:rPr>
              <a:t>Evaluation metrics in production,</a:t>
            </a:r>
          </a:p>
          <a:p>
            <a:pPr eaLnBrk="1" hangingPunct="1">
              <a:lnSpc>
                <a:spcPct val="110000"/>
              </a:lnSpc>
              <a:spcBef>
                <a:spcPts val="200"/>
              </a:spcBef>
            </a:pPr>
            <a:r>
              <a:rPr lang="en-GB" altLang="en-DE" sz="1600" dirty="0">
                <a:solidFill>
                  <a:schemeClr val="accent1"/>
                </a:solidFill>
                <a:cs typeface="Arial" panose="020B0604020202020204" pitchFamily="34" charset="0"/>
              </a:rPr>
              <a:t>Stakeholder Concerns</a:t>
            </a:r>
          </a:p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endParaRPr lang="en-GB" altLang="en-DE" sz="16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56330" name="TextBox 22">
            <a:extLst>
              <a:ext uri="{FF2B5EF4-FFF2-40B4-BE49-F238E27FC236}">
                <a16:creationId xmlns:a16="http://schemas.microsoft.com/office/drawing/2014/main" id="{16948C72-9304-0C4A-951E-BC073E95EA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8113" y="5022850"/>
            <a:ext cx="3914775" cy="12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GB" altLang="en-DE" sz="800">
                <a:cs typeface="Arial" panose="020B0604020202020204" pitchFamily="34" charset="0"/>
                <a:hlinkClick r:id="rId4"/>
              </a:rPr>
              <a:t>Image source: Flaticon</a:t>
            </a:r>
            <a:endParaRPr lang="en-DE" altLang="en-DE" sz="800"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970813-0741-5447-A3C2-06F46F9B3229}"/>
              </a:ext>
            </a:extLst>
          </p:cNvPr>
          <p:cNvSpPr txBox="1"/>
          <p:nvPr/>
        </p:nvSpPr>
        <p:spPr>
          <a:xfrm>
            <a:off x="2705068" y="1195387"/>
            <a:ext cx="4188905" cy="3447098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r>
              <a:rPr lang="en-DE" sz="1600" dirty="0">
                <a:solidFill>
                  <a:schemeClr val="accent3"/>
                </a:solidFill>
                <a:latin typeface="Arial"/>
                <a:cs typeface="Arial"/>
              </a:rPr>
              <a:t>						Priority 2</a:t>
            </a:r>
          </a:p>
          <a:p>
            <a:endParaRPr lang="en-DE" sz="16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4990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itle 1">
            <a:extLst>
              <a:ext uri="{FF2B5EF4-FFF2-40B4-BE49-F238E27FC236}">
                <a16:creationId xmlns:a16="http://schemas.microsoft.com/office/drawing/2014/main" id="{F0F39E69-5D8A-DD4E-8697-39253DBE33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DE" altLang="en-DE" dirty="0">
                <a:latin typeface="Arial" panose="020B0604020202020204" pitchFamily="34" charset="0"/>
                <a:cs typeface="Arial" panose="020B0604020202020204" pitchFamily="34" charset="0"/>
              </a:rPr>
              <a:t>Insight: A lot of Machine Learning Monitoring is done without the evaluation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1452C-CFE2-874D-B6BA-8175EE3C7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2665413"/>
            <a:ext cx="4321175" cy="1598612"/>
          </a:xfrm>
        </p:spPr>
        <p:txBody>
          <a:bodyPr anchor="t"/>
          <a:lstStyle/>
          <a:p>
            <a:pPr marL="6350"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sz="1600" dirty="0">
              <a:solidFill>
                <a:schemeClr val="accent1"/>
              </a:solidFill>
              <a:sym typeface="Wingdings" pitchFamily="2" charset="2"/>
            </a:endParaRPr>
          </a:p>
          <a:p>
            <a:pPr marL="292100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  <a:sym typeface="Wingdings" pitchFamily="2" charset="2"/>
              </a:rPr>
              <a:t>Measured to evaluate model quality, e.g. precision, recall, NDCG, …</a:t>
            </a:r>
          </a:p>
          <a:p>
            <a:pPr marL="292100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  <a:sym typeface="Wingdings" pitchFamily="2" charset="2"/>
              </a:rPr>
              <a:t>To calculate evaluation metrics we compare the prediction against outcome in production</a:t>
            </a:r>
          </a:p>
          <a:p>
            <a:pPr marL="292100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  <a:sym typeface="Wingdings" pitchFamily="2" charset="2"/>
              </a:rPr>
              <a:t>Often not available or not available close in time </a:t>
            </a:r>
            <a:br>
              <a:rPr lang="en-GB" sz="1600" dirty="0">
                <a:solidFill>
                  <a:schemeClr val="accent1"/>
                </a:solidFill>
                <a:sym typeface="Wingdings" pitchFamily="2" charset="2"/>
              </a:rPr>
            </a:br>
            <a:endParaRPr lang="en-GB" sz="1600" dirty="0">
              <a:solidFill>
                <a:schemeClr val="accent1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96149B9-D06D-624C-83DA-D3143FFE9684}"/>
              </a:ext>
            </a:extLst>
          </p:cNvPr>
          <p:cNvSpPr txBox="1">
            <a:spLocks/>
          </p:cNvSpPr>
          <p:nvPr/>
        </p:nvSpPr>
        <p:spPr>
          <a:xfrm>
            <a:off x="4646613" y="2665413"/>
            <a:ext cx="4135437" cy="351948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200"/>
              </a:spcBef>
              <a:buFont typeface="Arial"/>
              <a:buNone/>
              <a:defRPr sz="15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268288" indent="-268288" algn="l" defTabSz="457200" rtl="0" eaLnBrk="1" latinLnBrk="0" hangingPunct="1">
              <a:lnSpc>
                <a:spcPct val="110000"/>
              </a:lnSpc>
              <a:spcBef>
                <a:spcPts val="200"/>
              </a:spcBef>
              <a:buClr>
                <a:schemeClr val="tx2"/>
              </a:buClr>
              <a:buSzPct val="100000"/>
              <a:buFont typeface="Wingdings" charset="2"/>
              <a:buChar char="§"/>
              <a:defRPr sz="15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446088" indent="-177800" algn="l" defTabSz="457200" rtl="0" eaLnBrk="1" latinLnBrk="0" hangingPunct="1">
              <a:lnSpc>
                <a:spcPct val="110000"/>
              </a:lnSpc>
              <a:spcBef>
                <a:spcPts val="200"/>
              </a:spcBef>
              <a:buClr>
                <a:schemeClr val="tx1"/>
              </a:buClr>
              <a:buFont typeface="Symbol" charset="2"/>
              <a:buChar char="-"/>
              <a:defRPr sz="15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lnSpc>
                <a:spcPct val="110000"/>
              </a:lnSpc>
              <a:spcBef>
                <a:spcPts val="200"/>
              </a:spcBef>
              <a:buFont typeface="Arial"/>
              <a:buChar char="–"/>
              <a:defRPr sz="1500" kern="1200">
                <a:solidFill>
                  <a:schemeClr val="bg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lnSpc>
                <a:spcPct val="110000"/>
              </a:lnSpc>
              <a:spcBef>
                <a:spcPts val="200"/>
              </a:spcBef>
              <a:buFont typeface="Arial"/>
              <a:buChar char="»"/>
              <a:defRPr sz="1500" kern="1200">
                <a:solidFill>
                  <a:schemeClr val="bg2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554038" lvl="1" indent="-285750" fontAlgn="auto">
              <a:spcAft>
                <a:spcPts val="0"/>
              </a:spcAft>
              <a:buFont typeface="Wingdings" pitchFamily="2" charset="2"/>
              <a:buChar char="§"/>
              <a:defRPr/>
            </a:pPr>
            <a:r>
              <a:rPr lang="en-GB" sz="1600" dirty="0">
                <a:solidFill>
                  <a:schemeClr val="accent1"/>
                </a:solidFill>
              </a:rPr>
              <a:t>Measured in order </a:t>
            </a:r>
            <a:r>
              <a:rPr lang="en-GB" sz="1600" b="1" dirty="0">
                <a:solidFill>
                  <a:schemeClr val="accent1"/>
                </a:solidFill>
              </a:rPr>
              <a:t>detect</a:t>
            </a:r>
            <a:r>
              <a:rPr lang="en-GB" sz="1600" dirty="0">
                <a:solidFill>
                  <a:schemeClr val="accent1"/>
                </a:solidFill>
              </a:rPr>
              <a:t> a problem, not to capture model quality </a:t>
            </a:r>
          </a:p>
          <a:p>
            <a:pPr marL="554038" lvl="1" indent="-285750" fontAlgn="auto">
              <a:spcAft>
                <a:spcPts val="0"/>
              </a:spcAft>
              <a:buFont typeface="Wingdings" pitchFamily="2" charset="2"/>
              <a:buChar char="§"/>
              <a:defRPr/>
            </a:pPr>
            <a:r>
              <a:rPr lang="en-GB" sz="1600" dirty="0">
                <a:solidFill>
                  <a:schemeClr val="accent1"/>
                </a:solidFill>
              </a:rPr>
              <a:t>Detection Metrics are easier to implement</a:t>
            </a: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554038" lvl="1" indent="-285750" fontAlgn="auto">
              <a:spcAft>
                <a:spcPts val="0"/>
              </a:spcAft>
              <a:buFontTx/>
              <a:buChar char="-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554038" lvl="1" indent="-285750" fontAlgn="auto">
              <a:spcAft>
                <a:spcPts val="0"/>
              </a:spcAft>
              <a:buFontTx/>
              <a:buChar char="-"/>
              <a:defRPr/>
            </a:pPr>
            <a:endParaRPr lang="en-GB" sz="1600" dirty="0">
              <a:solidFill>
                <a:schemeClr val="accent1"/>
              </a:solidFill>
            </a:endParaRPr>
          </a:p>
        </p:txBody>
      </p:sp>
      <p:sp>
        <p:nvSpPr>
          <p:cNvPr id="54277" name="Left-right Arrow 6">
            <a:extLst>
              <a:ext uri="{FF2B5EF4-FFF2-40B4-BE49-F238E27FC236}">
                <a16:creationId xmlns:a16="http://schemas.microsoft.com/office/drawing/2014/main" id="{61DF8E3B-BB65-2F49-8D62-C6CA806402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5563" y="1706563"/>
            <a:ext cx="163512" cy="307975"/>
          </a:xfrm>
          <a:prstGeom prst="leftRightArrow">
            <a:avLst>
              <a:gd name="adj1" fmla="val 50000"/>
              <a:gd name="adj2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en-DE" altLang="en-DE" sz="12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54278" name="Oval 7">
            <a:extLst>
              <a:ext uri="{FF2B5EF4-FFF2-40B4-BE49-F238E27FC236}">
                <a16:creationId xmlns:a16="http://schemas.microsoft.com/office/drawing/2014/main" id="{AB07BB52-19BC-504C-86EA-11AD1C4F01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3238" y="1614488"/>
            <a:ext cx="1778000" cy="1885950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en-GB" altLang="en-DE" sz="12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54279" name="Oval 15">
            <a:extLst>
              <a:ext uri="{FF2B5EF4-FFF2-40B4-BE49-F238E27FC236}">
                <a16:creationId xmlns:a16="http://schemas.microsoft.com/office/drawing/2014/main" id="{189D75B1-DB50-A04C-B811-3C0A8C5BF0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5563" y="1206500"/>
            <a:ext cx="3748087" cy="1620838"/>
          </a:xfrm>
          <a:prstGeom prst="ellipse">
            <a:avLst/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n-GB" altLang="en-DE" sz="2000" dirty="0">
                <a:solidFill>
                  <a:schemeClr val="bg1"/>
                </a:solidFill>
                <a:cs typeface="Arial" panose="020B0604020202020204" pitchFamily="34" charset="0"/>
              </a:rPr>
              <a:t> Metrics for monitoring </a:t>
            </a:r>
            <a:br>
              <a:rPr lang="en-GB" altLang="en-DE" sz="2000" dirty="0">
                <a:solidFill>
                  <a:schemeClr val="bg1"/>
                </a:solidFill>
                <a:cs typeface="Arial" panose="020B0604020202020204" pitchFamily="34" charset="0"/>
              </a:rPr>
            </a:br>
            <a:r>
              <a:rPr lang="en-GB" altLang="en-DE" sz="2000" dirty="0">
                <a:solidFill>
                  <a:schemeClr val="bg1"/>
                </a:solidFill>
                <a:cs typeface="Arial" panose="020B0604020202020204" pitchFamily="34" charset="0"/>
              </a:rPr>
              <a:t>Machine Learning Models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F20D255-A230-4540-A2CD-9C164410CBA5}"/>
              </a:ext>
            </a:extLst>
          </p:cNvPr>
          <p:cNvSpPr/>
          <p:nvPr/>
        </p:nvSpPr>
        <p:spPr>
          <a:xfrm>
            <a:off x="1085850" y="1257300"/>
            <a:ext cx="3529013" cy="1497013"/>
          </a:xfrm>
          <a:prstGeom prst="ellipse">
            <a:avLst/>
          </a:prstGeom>
          <a:solidFill>
            <a:schemeClr val="accent1">
              <a:lumMod val="75000"/>
              <a:lumOff val="25000"/>
              <a:alpha val="7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000" dirty="0">
                <a:solidFill>
                  <a:schemeClr val="bg1"/>
                </a:solidFill>
                <a:latin typeface="Arial"/>
                <a:cs typeface="Arial"/>
              </a:rPr>
              <a:t>Metrics to evaluate </a:t>
            </a:r>
            <a:br>
              <a:rPr lang="en-GB" sz="2000" dirty="0">
                <a:solidFill>
                  <a:schemeClr val="bg1"/>
                </a:solidFill>
                <a:latin typeface="Arial"/>
                <a:cs typeface="Arial"/>
              </a:rPr>
            </a:br>
            <a:r>
              <a:rPr lang="en-GB" sz="2000" dirty="0">
                <a:solidFill>
                  <a:schemeClr val="bg1"/>
                </a:solidFill>
                <a:latin typeface="Arial"/>
                <a:cs typeface="Arial"/>
              </a:rPr>
              <a:t>Machine Learning Models</a:t>
            </a:r>
          </a:p>
        </p:txBody>
      </p:sp>
      <p:sp>
        <p:nvSpPr>
          <p:cNvPr id="54281" name="Oval 4">
            <a:extLst>
              <a:ext uri="{FF2B5EF4-FFF2-40B4-BE49-F238E27FC236}">
                <a16:creationId xmlns:a16="http://schemas.microsoft.com/office/drawing/2014/main" id="{152F4201-7F16-D843-AB69-DA8164309D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8825" y="2219325"/>
            <a:ext cx="692150" cy="1622425"/>
          </a:xfrm>
          <a:prstGeom prst="ellips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en-GB" altLang="en-DE" sz="12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el 1">
            <a:extLst>
              <a:ext uri="{FF2B5EF4-FFF2-40B4-BE49-F238E27FC236}">
                <a16:creationId xmlns:a16="http://schemas.microsoft.com/office/drawing/2014/main" id="{F7BF829A-0949-EF43-8A4E-1BCBE5EA57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Monitoring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Priority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2: Response </a:t>
            </a:r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distribution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6356AD-9BF3-204A-B9B5-97D14B1A9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2" y="1054894"/>
            <a:ext cx="8269287" cy="3519488"/>
          </a:xfrm>
        </p:spPr>
        <p:txBody>
          <a:bodyPr anchor="t"/>
          <a:lstStyle/>
          <a:p>
            <a:pPr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Monitor the response distribution 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  <a:sym typeface="Wingdings" pitchFamily="2" charset="2"/>
              </a:rPr>
              <a:t>monitoring the output is a good „catch all“ technique, needed if you cannot calculate evaluation metrics in production or if there is a delay between prediction and outcome</a:t>
            </a:r>
            <a:endParaRPr lang="en-GB" sz="1600" dirty="0">
              <a:solidFill>
                <a:schemeClr val="accent1"/>
              </a:solidFill>
            </a:endParaRP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Detect slow or sudden shifts of response distribution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Often easy to do (just one or few outputs) 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The importance of a change is more clear compared to input monitoring (an input field‘s change might be not relevant to the output)</a:t>
            </a: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731838" lvl="2" indent="-285750" fontAlgn="auto">
              <a:spcAft>
                <a:spcPts val="0"/>
              </a:spcAft>
              <a:buFont typeface="Wingdings" pitchFamily="2" charset="2"/>
              <a:buChar char="à"/>
              <a:defRPr/>
            </a:pPr>
            <a:r>
              <a:rPr lang="en-GB" sz="1600" dirty="0">
                <a:solidFill>
                  <a:schemeClr val="accent1"/>
                </a:solidFill>
              </a:rPr>
              <a:t>Rule Based Distance Metrics: Median, Quantiles, Share of empty/insufficient outputs </a:t>
            </a:r>
          </a:p>
          <a:p>
            <a:pPr marL="731838" lvl="2" indent="-285750" fontAlgn="auto">
              <a:spcAft>
                <a:spcPts val="0"/>
              </a:spcAft>
              <a:buFont typeface="Wingdings" pitchFamily="2" charset="2"/>
              <a:buChar char="à"/>
              <a:defRPr/>
            </a:pPr>
            <a:r>
              <a:rPr lang="en-GB" sz="1600" dirty="0">
                <a:solidFill>
                  <a:schemeClr val="accent1"/>
                </a:solidFill>
                <a:sym typeface="Wingdings" pitchFamily="2" charset="2"/>
              </a:rPr>
              <a:t>Statistical distance m</a:t>
            </a:r>
            <a:r>
              <a:rPr lang="en-GB" sz="1600" dirty="0">
                <a:solidFill>
                  <a:schemeClr val="accent1"/>
                </a:solidFill>
              </a:rPr>
              <a:t>etrics: Kolmogorov-Smirnov Statistic, D1 Distance, Population Stability Index  </a:t>
            </a: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r>
              <a:rPr lang="en-GB" sz="1600" dirty="0">
                <a:solidFill>
                  <a:schemeClr val="accent1"/>
                </a:solidFill>
              </a:rPr>
              <a:t>	</a:t>
            </a: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br>
              <a:rPr lang="en-GB" sz="1600" dirty="0"/>
            </a:b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</p:txBody>
      </p:sp>
      <p:sp>
        <p:nvSpPr>
          <p:cNvPr id="44035" name="Text Placeholder 3">
            <a:extLst>
              <a:ext uri="{FF2B5EF4-FFF2-40B4-BE49-F238E27FC236}">
                <a16:creationId xmlns:a16="http://schemas.microsoft.com/office/drawing/2014/main" id="{CAB506E9-2409-414A-9A6B-51F1DA8141E6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el 1">
            <a:extLst>
              <a:ext uri="{FF2B5EF4-FFF2-40B4-BE49-F238E27FC236}">
                <a16:creationId xmlns:a16="http://schemas.microsoft.com/office/drawing/2014/main" id="{682486FE-E96D-DC41-9A1A-0FC187EC70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Monitoring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Priority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: Response distribution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C5682A-112F-3B48-BD7E-A1F2A6E7F3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1012825"/>
            <a:ext cx="8269287" cy="3519488"/>
          </a:xfrm>
        </p:spPr>
        <p:txBody>
          <a:bodyPr anchor="t"/>
          <a:lstStyle/>
          <a:p>
            <a:pPr marL="554038" lvl="1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br>
              <a:rPr lang="en-GB" sz="1600" dirty="0"/>
            </a:b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</p:txBody>
      </p:sp>
      <p:sp>
        <p:nvSpPr>
          <p:cNvPr id="50179" name="Text Placeholder 3">
            <a:extLst>
              <a:ext uri="{FF2B5EF4-FFF2-40B4-BE49-F238E27FC236}">
                <a16:creationId xmlns:a16="http://schemas.microsoft.com/office/drawing/2014/main" id="{277711A4-3F77-2141-9C95-776EB2EC7E0F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31813" y="1060450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DE" altLang="en-DE" sz="1800" dirty="0">
                <a:latin typeface="Arial" panose="020B0604020202020204" pitchFamily="34" charset="0"/>
                <a:cs typeface="Arial" panose="020B0604020202020204" pitchFamily="34" charset="0"/>
              </a:rPr>
              <a:t>Example distribution distance metric: D1</a:t>
            </a:r>
          </a:p>
        </p:txBody>
      </p:sp>
      <p:sp>
        <p:nvSpPr>
          <p:cNvPr id="50180" name="TextBox 6">
            <a:extLst>
              <a:ext uri="{FF2B5EF4-FFF2-40B4-BE49-F238E27FC236}">
                <a16:creationId xmlns:a16="http://schemas.microsoft.com/office/drawing/2014/main" id="{7057BA38-46D4-B844-B88B-A86C393B45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675" y="4760913"/>
            <a:ext cx="5622925" cy="122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DE" altLang="en-DE" sz="800">
                <a:solidFill>
                  <a:schemeClr val="accent2"/>
                </a:solidFill>
                <a:cs typeface="Arial" panose="020B0604020202020204" pitchFamily="34" charset="0"/>
              </a:rPr>
              <a:t>Source: Google Paper: Data Validation for Machine Learning 2019</a:t>
            </a:r>
          </a:p>
        </p:txBody>
      </p:sp>
      <p:pic>
        <p:nvPicPr>
          <p:cNvPr id="50181" name="Picture 8">
            <a:extLst>
              <a:ext uri="{FF2B5EF4-FFF2-40B4-BE49-F238E27FC236}">
                <a16:creationId xmlns:a16="http://schemas.microsoft.com/office/drawing/2014/main" id="{C7B37916-F833-8948-9A3F-DC6DD8171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029"/>
          <a:stretch>
            <a:fillRect/>
          </a:stretch>
        </p:blipFill>
        <p:spPr bwMode="auto">
          <a:xfrm>
            <a:off x="0" y="1335088"/>
            <a:ext cx="4905375" cy="265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82" name="Picture 9">
            <a:extLst>
              <a:ext uri="{FF2B5EF4-FFF2-40B4-BE49-F238E27FC236}">
                <a16:creationId xmlns:a16="http://schemas.microsoft.com/office/drawing/2014/main" id="{3BDC228A-A4E3-0047-AF16-F5C54B148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33" b="11552"/>
          <a:stretch>
            <a:fillRect/>
          </a:stretch>
        </p:blipFill>
        <p:spPr bwMode="auto">
          <a:xfrm>
            <a:off x="5084763" y="1609725"/>
            <a:ext cx="3644900" cy="547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83" name="TextBox 10">
            <a:extLst>
              <a:ext uri="{FF2B5EF4-FFF2-40B4-BE49-F238E27FC236}">
                <a16:creationId xmlns:a16="http://schemas.microsoft.com/office/drawing/2014/main" id="{64A7D41C-CDA1-9D45-8848-245706C8D4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7938" y="2571750"/>
            <a:ext cx="369411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DE" altLang="en-DE" sz="1600" dirty="0">
                <a:solidFill>
                  <a:schemeClr val="accent1"/>
                </a:solidFill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DE" altLang="en-DE" sz="1600" dirty="0">
                <a:solidFill>
                  <a:schemeClr val="accent1"/>
                </a:solidFill>
                <a:cs typeface="Arial" panose="020B0604020202020204" pitchFamily="34" charset="0"/>
              </a:rPr>
              <a:t> Sum of Distances of </a:t>
            </a:r>
            <a:r>
              <a:rPr lang="en-GB" altLang="en-DE" sz="1600" dirty="0">
                <a:solidFill>
                  <a:schemeClr val="accent1"/>
                </a:solidFill>
                <a:cs typeface="Arial" panose="020B0604020202020204" pitchFamily="34" charset="0"/>
              </a:rPr>
              <a:t>Probability Density Functions</a:t>
            </a:r>
          </a:p>
          <a:p>
            <a:pPr eaLnBrk="1" hangingPunct="1"/>
            <a:endParaRPr lang="en-DE" altLang="en-DE" sz="1600" dirty="0"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el 1">
            <a:extLst>
              <a:ext uri="{FF2B5EF4-FFF2-40B4-BE49-F238E27FC236}">
                <a16:creationId xmlns:a16="http://schemas.microsoft.com/office/drawing/2014/main" id="{592ABE14-48D9-8244-9477-2E835AE4F53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Monitoring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Priority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: Heuristic Quality Metrics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2062CC1-BB9A-3744-A4EE-9D1A76513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2" y="1095375"/>
            <a:ext cx="8269287" cy="3519488"/>
          </a:xfrm>
        </p:spPr>
        <p:txBody>
          <a:bodyPr anchor="t"/>
          <a:lstStyle/>
          <a:p>
            <a:pPr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Heuristic Quality Metrics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Create use-case-specific, human understandable quality indicators, e.g. heuristic for a „really good“ or „bad“ response and common sense heuristics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The metric doesn’t have to be a great quality indicator, just go down if quality goes down (do not aim to measure objective quality!)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chemeClr val="accent1"/>
                </a:solidFill>
              </a:rPr>
              <a:t>E.g. </a:t>
            </a:r>
          </a:p>
          <a:p>
            <a:pPr marL="731838" lvl="2" indent="-285750" fontAlgn="auto">
              <a:spcAft>
                <a:spcPts val="0"/>
              </a:spcAft>
              <a:buFont typeface="Wingdings" pitchFamily="2" charset="2"/>
              <a:buChar char="§"/>
              <a:defRPr/>
            </a:pPr>
            <a:r>
              <a:rPr lang="en-GB" sz="1600" dirty="0">
                <a:solidFill>
                  <a:schemeClr val="accent1"/>
                </a:solidFill>
              </a:rPr>
              <a:t>Common-Sense-Metric for a personalized algorithm: Share of personalized responses </a:t>
            </a:r>
          </a:p>
          <a:p>
            <a:pPr marL="731838" lvl="2" indent="-285750" fontAlgn="auto">
              <a:spcAft>
                <a:spcPts val="0"/>
              </a:spcAft>
              <a:buFont typeface="Wingdings" pitchFamily="2" charset="2"/>
              <a:buChar char="§"/>
              <a:defRPr/>
            </a:pPr>
            <a:r>
              <a:rPr lang="en-GB" sz="1600" dirty="0">
                <a:solidFill>
                  <a:schemeClr val="accent1"/>
                </a:solidFill>
              </a:rPr>
              <a:t>Bad responses metric: Share of empty responses/fallback responses</a:t>
            </a:r>
          </a:p>
          <a:p>
            <a:pPr marL="731838" lvl="2" indent="-285750" fontAlgn="auto">
              <a:spcAft>
                <a:spcPts val="0"/>
              </a:spcAft>
              <a:buFont typeface="Wingdings" pitchFamily="2" charset="2"/>
              <a:buChar char="§"/>
              <a:defRPr/>
            </a:pPr>
            <a:r>
              <a:rPr lang="en-GB" sz="1600" dirty="0">
                <a:solidFill>
                  <a:schemeClr val="accent1"/>
                </a:solidFill>
              </a:rPr>
              <a:t>Common-Sense-Metric for a personalized home page ranking: What is the rank of a user‘s most used carousel?</a:t>
            </a:r>
            <a:endParaRPr lang="en-GB" sz="1600" dirty="0"/>
          </a:p>
        </p:txBody>
      </p:sp>
      <p:sp>
        <p:nvSpPr>
          <p:cNvPr id="46083" name="Text Placeholder 3">
            <a:extLst>
              <a:ext uri="{FF2B5EF4-FFF2-40B4-BE49-F238E27FC236}">
                <a16:creationId xmlns:a16="http://schemas.microsoft.com/office/drawing/2014/main" id="{541F73D1-E61B-8344-B6FA-94EB659F28BC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>
            <a:extLst>
              <a:ext uri="{FF2B5EF4-FFF2-40B4-BE49-F238E27FC236}">
                <a16:creationId xmlns:a16="http://schemas.microsoft.com/office/drawing/2014/main" id="{DD294E9A-BD53-F248-BB82-F4D0E605AD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Symptom based monitoring: prioritize backwards from output</a:t>
            </a:r>
            <a:endParaRPr lang="en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322" name="Content Placeholder 14">
            <a:extLst>
              <a:ext uri="{FF2B5EF4-FFF2-40B4-BE49-F238E27FC236}">
                <a16:creationId xmlns:a16="http://schemas.microsoft.com/office/drawing/2014/main" id="{DA974087-D93B-DC48-958A-FDEC8FBF75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2763" y="4229100"/>
            <a:ext cx="6902450" cy="5826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Input data</a:t>
            </a:r>
          </a:p>
        </p:txBody>
      </p:sp>
      <p:pic>
        <p:nvPicPr>
          <p:cNvPr id="56323" name="Picture 2">
            <a:extLst>
              <a:ext uri="{FF2B5EF4-FFF2-40B4-BE49-F238E27FC236}">
                <a16:creationId xmlns:a16="http://schemas.microsoft.com/office/drawing/2014/main" id="{4E9288CB-8DD1-124B-B65C-311524379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360613" y="-1108075"/>
            <a:ext cx="3251200" cy="724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324" name="Content Placeholder 14">
            <a:extLst>
              <a:ext uri="{FF2B5EF4-FFF2-40B4-BE49-F238E27FC236}">
                <a16:creationId xmlns:a16="http://schemas.microsoft.com/office/drawing/2014/main" id="{1EDDA7DB-9637-E342-B3A8-15C7659196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7350" y="3698875"/>
            <a:ext cx="6902450" cy="58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Model Output, </a:t>
            </a:r>
            <a:b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</a:b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Quality Heuristics</a:t>
            </a:r>
          </a:p>
        </p:txBody>
      </p:sp>
      <p:sp>
        <p:nvSpPr>
          <p:cNvPr id="56325" name="Content Placeholder 14">
            <a:extLst>
              <a:ext uri="{FF2B5EF4-FFF2-40B4-BE49-F238E27FC236}">
                <a16:creationId xmlns:a16="http://schemas.microsoft.com/office/drawing/2014/main" id="{2C2AA145-02B9-7246-B7F4-7326B889E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3463" y="3367088"/>
            <a:ext cx="69024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Service Response </a:t>
            </a:r>
            <a:b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</a:b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(after postprocessing)</a:t>
            </a:r>
          </a:p>
        </p:txBody>
      </p:sp>
      <p:sp>
        <p:nvSpPr>
          <p:cNvPr id="56326" name="Content Placeholder 14">
            <a:extLst>
              <a:ext uri="{FF2B5EF4-FFF2-40B4-BE49-F238E27FC236}">
                <a16:creationId xmlns:a16="http://schemas.microsoft.com/office/drawing/2014/main" id="{48AE6990-331F-3344-ADCE-04EA7B64BB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62100" y="4103688"/>
            <a:ext cx="6902450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Calculated</a:t>
            </a:r>
            <a:b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</a:b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Features</a:t>
            </a:r>
          </a:p>
        </p:txBody>
      </p:sp>
      <p:sp>
        <p:nvSpPr>
          <p:cNvPr id="56327" name="Content Placeholder 14">
            <a:extLst>
              <a:ext uri="{FF2B5EF4-FFF2-40B4-BE49-F238E27FC236}">
                <a16:creationId xmlns:a16="http://schemas.microsoft.com/office/drawing/2014/main" id="{61725102-51DE-504D-AFBD-23E7B0CBB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96113" y="3275013"/>
            <a:ext cx="1565275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268288" indent="-268288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446088" indent="-1778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ts val="200"/>
              </a:spcBef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Evaluation metrics in production,</a:t>
            </a:r>
          </a:p>
          <a:p>
            <a:pPr eaLnBrk="1" hangingPunct="1">
              <a:lnSpc>
                <a:spcPct val="110000"/>
              </a:lnSpc>
              <a:spcBef>
                <a:spcPts val="200"/>
              </a:spcBef>
            </a:pPr>
            <a:r>
              <a:rPr lang="en-GB" altLang="en-DE" sz="1500" dirty="0">
                <a:solidFill>
                  <a:schemeClr val="accent1"/>
                </a:solidFill>
                <a:cs typeface="Arial" panose="020B0604020202020204" pitchFamily="34" charset="0"/>
              </a:rPr>
              <a:t>Stakeholder Concerns</a:t>
            </a:r>
          </a:p>
          <a:p>
            <a:pPr eaLnBrk="1" hangingPunct="1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None/>
            </a:pPr>
            <a:endParaRPr lang="en-GB" altLang="en-DE" sz="15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56330" name="TextBox 22">
            <a:extLst>
              <a:ext uri="{FF2B5EF4-FFF2-40B4-BE49-F238E27FC236}">
                <a16:creationId xmlns:a16="http://schemas.microsoft.com/office/drawing/2014/main" id="{16948C72-9304-0C4A-951E-BC073E95EA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31138" y="4987450"/>
            <a:ext cx="3914775" cy="122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GB" altLang="en-DE" sz="800" dirty="0">
                <a:cs typeface="Arial" panose="020B0604020202020204" pitchFamily="34" charset="0"/>
                <a:hlinkClick r:id="rId4"/>
              </a:rPr>
              <a:t>Image source: Flaticon</a:t>
            </a:r>
            <a:endParaRPr lang="en-DE" altLang="en-DE" sz="800" dirty="0"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970813-0741-5447-A3C2-06F46F9B3229}"/>
              </a:ext>
            </a:extLst>
          </p:cNvPr>
          <p:cNvSpPr txBox="1"/>
          <p:nvPr/>
        </p:nvSpPr>
        <p:spPr>
          <a:xfrm>
            <a:off x="389229" y="721757"/>
            <a:ext cx="2398046" cy="4185761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lIns="0" tIns="0" rIns="0" bIns="0" rtlCol="0">
            <a:spAutoFit/>
          </a:bodyPr>
          <a:lstStyle/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r>
              <a:rPr lang="en-DE" sz="1600" dirty="0">
                <a:solidFill>
                  <a:schemeClr val="accent3"/>
                </a:solidFill>
                <a:latin typeface="Arial"/>
                <a:cs typeface="Arial"/>
              </a:rPr>
              <a:t>						</a:t>
            </a:r>
          </a:p>
          <a:p>
            <a:endParaRPr lang="en-DE" sz="1600" dirty="0">
              <a:solidFill>
                <a:schemeClr val="accent3"/>
              </a:solidFill>
              <a:latin typeface="Arial"/>
              <a:cs typeface="Arial"/>
            </a:endParaRPr>
          </a:p>
          <a:p>
            <a:br>
              <a:rPr lang="en-DE" sz="1600" dirty="0">
                <a:solidFill>
                  <a:schemeClr val="accent3"/>
                </a:solidFill>
                <a:latin typeface="Arial"/>
                <a:cs typeface="Arial"/>
              </a:rPr>
            </a:br>
            <a:r>
              <a:rPr lang="en-DE" sz="1600" dirty="0">
                <a:solidFill>
                  <a:schemeClr val="accent3"/>
                </a:solidFill>
                <a:latin typeface="Arial"/>
                <a:cs typeface="Arial"/>
              </a:rPr>
              <a:t>			Priority 3</a:t>
            </a:r>
          </a:p>
        </p:txBody>
      </p:sp>
    </p:spTree>
    <p:extLst>
      <p:ext uri="{BB962C8B-B14F-4D97-AF65-F5344CB8AC3E}">
        <p14:creationId xmlns:p14="http://schemas.microsoft.com/office/powerpoint/2010/main" val="17955605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el 1">
            <a:extLst>
              <a:ext uri="{FF2B5EF4-FFF2-40B4-BE49-F238E27FC236}">
                <a16:creationId xmlns:a16="http://schemas.microsoft.com/office/drawing/2014/main" id="{E9DCDDF9-81F4-124D-9FD9-5356CA9803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Monitoring Priority 3: Input and Feature Data distribution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EF2FF5-E617-7140-B607-924D01DB9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1012825"/>
            <a:ext cx="8269287" cy="3519488"/>
          </a:xfrm>
        </p:spPr>
        <p:txBody>
          <a:bodyPr anchor="t"/>
          <a:lstStyle/>
          <a:p>
            <a:pPr marL="554038" lvl="1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defRPr/>
            </a:pPr>
            <a:r>
              <a:rPr lang="en-GB" sz="1800" dirty="0">
                <a:solidFill>
                  <a:schemeClr val="accent1"/>
                </a:solidFill>
              </a:rPr>
              <a:t>Monitoring Input and feature distribution 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800" dirty="0">
                <a:solidFill>
                  <a:schemeClr val="accent1"/>
                </a:solidFill>
              </a:rPr>
              <a:t>Compare difference between training and serving or train on features you logged (Google Rules of Machine Learning, Rule #29)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800" dirty="0">
                <a:solidFill>
                  <a:schemeClr val="accent1"/>
                </a:solidFill>
              </a:rPr>
              <a:t>Compare the serving distribution over time: a sudden shift indicates a problem</a:t>
            </a: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800" dirty="0">
              <a:solidFill>
                <a:schemeClr val="accent1"/>
              </a:solidFill>
            </a:endParaRPr>
          </a:p>
          <a:p>
            <a:pPr lvl="2" indent="0" fontAlgn="auto">
              <a:spcAft>
                <a:spcPts val="0"/>
              </a:spcAft>
              <a:buNone/>
              <a:defRPr/>
            </a:pPr>
            <a:r>
              <a:rPr lang="en-GB" sz="1800" dirty="0">
                <a:solidFill>
                  <a:schemeClr val="tx2"/>
                </a:solidFill>
                <a:sym typeface="Wingdings" pitchFamily="2" charset="2"/>
              </a:rPr>
              <a:t> </a:t>
            </a:r>
            <a:r>
              <a:rPr lang="en-GB" sz="1800" dirty="0">
                <a:solidFill>
                  <a:schemeClr val="accent1"/>
                </a:solidFill>
              </a:rPr>
              <a:t>Rule Based Distance Metrics: Median, Quantiles, Share of empty/insufficient inputs </a:t>
            </a:r>
          </a:p>
          <a:p>
            <a:pPr lvl="2" indent="0" fontAlgn="auto">
              <a:spcAft>
                <a:spcPts val="0"/>
              </a:spcAft>
              <a:buFont typeface="Symbol" charset="2"/>
              <a:buNone/>
              <a:defRPr/>
            </a:pPr>
            <a:r>
              <a:rPr lang="en-GB" sz="1800" dirty="0">
                <a:solidFill>
                  <a:schemeClr val="tx2"/>
                </a:solidFill>
                <a:sym typeface="Wingdings" pitchFamily="2" charset="2"/>
              </a:rPr>
              <a:t> </a:t>
            </a:r>
            <a:r>
              <a:rPr lang="en-GB" sz="1800" dirty="0">
                <a:solidFill>
                  <a:schemeClr val="accent1"/>
                </a:solidFill>
                <a:sym typeface="Wingdings" pitchFamily="2" charset="2"/>
              </a:rPr>
              <a:t>Statistical distance m</a:t>
            </a:r>
            <a:r>
              <a:rPr lang="en-GB" sz="1800" dirty="0">
                <a:solidFill>
                  <a:schemeClr val="accent1"/>
                </a:solidFill>
              </a:rPr>
              <a:t>etrics: Kolmogorov-Smirnov Statistic, D1 Distance, Population Stability Index  </a:t>
            </a:r>
          </a:p>
        </p:txBody>
      </p:sp>
      <p:sp>
        <p:nvSpPr>
          <p:cNvPr id="48131" name="Text Placeholder 3">
            <a:extLst>
              <a:ext uri="{FF2B5EF4-FFF2-40B4-BE49-F238E27FC236}">
                <a16:creationId xmlns:a16="http://schemas.microsoft.com/office/drawing/2014/main" id="{D7A8EAD3-2822-094C-9DF0-76FAF822DFCF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el 1">
            <a:extLst>
              <a:ext uri="{FF2B5EF4-FFF2-40B4-BE49-F238E27FC236}">
                <a16:creationId xmlns:a16="http://schemas.microsoft.com/office/drawing/2014/main" id="{EDC0585B-0566-B345-BA60-191933F485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12290" name="Inhaltsplatzhalter 2">
            <a:extLst>
              <a:ext uri="{FF2B5EF4-FFF2-40B4-BE49-F238E27FC236}">
                <a16:creationId xmlns:a16="http://schemas.microsoft.com/office/drawing/2014/main" id="{B391866A-1205-6043-BFF4-E510A76A7BB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512763" y="1012825"/>
            <a:ext cx="8269287" cy="3519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marL="228600" lvl="1" indent="-2286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AutoNum type="arabicPeriod"/>
            </a:pPr>
            <a:endParaRPr lang="en-GB" altLang="en-DE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8692BAB4-A81E-7847-B4F9-09C8C614A9C3}"/>
              </a:ext>
            </a:extLst>
          </p:cNvPr>
          <p:cNvSpPr/>
          <p:nvPr/>
        </p:nvSpPr>
        <p:spPr>
          <a:xfrm>
            <a:off x="7002780" y="746760"/>
            <a:ext cx="1059180" cy="1303020"/>
          </a:xfrm>
          <a:prstGeom prst="triangle">
            <a:avLst/>
          </a:prstGeom>
          <a:noFill/>
          <a:ln w="12700">
            <a:miter lim="400000"/>
          </a:ln>
        </p:spPr>
        <p:txBody>
          <a:bodyPr lIns="0" tIns="0" rIns="0" bIns="0" rtlCol="0" anchor="b"/>
          <a:lstStyle/>
          <a:p>
            <a:pPr algn="ctr"/>
            <a:r>
              <a:rPr lang="en-DE" sz="1200" dirty="0">
                <a:solidFill>
                  <a:schemeClr val="bg1"/>
                </a:solidFill>
                <a:latin typeface="Arial"/>
                <a:cs typeface="Arial"/>
              </a:rPr>
              <a:t>sdfdsf</a:t>
            </a:r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E1C2F178-01BB-5647-887A-AD3689A865CF}"/>
              </a:ext>
            </a:extLst>
          </p:cNvPr>
          <p:cNvSpPr/>
          <p:nvPr/>
        </p:nvSpPr>
        <p:spPr>
          <a:xfrm>
            <a:off x="2036191" y="1169219"/>
            <a:ext cx="2923788" cy="1902725"/>
          </a:xfrm>
          <a:prstGeom prst="triangle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algn="ctr"/>
            <a:r>
              <a:rPr lang="en-DE" sz="2000" dirty="0">
                <a:solidFill>
                  <a:schemeClr val="bg1"/>
                </a:solidFill>
                <a:latin typeface="Arial"/>
                <a:cs typeface="Arial"/>
              </a:rPr>
              <a:t>Add ML Monitoring</a:t>
            </a:r>
          </a:p>
        </p:txBody>
      </p:sp>
      <p:sp>
        <p:nvSpPr>
          <p:cNvPr id="5" name="Trapezium 4">
            <a:extLst>
              <a:ext uri="{FF2B5EF4-FFF2-40B4-BE49-F238E27FC236}">
                <a16:creationId xmlns:a16="http://schemas.microsoft.com/office/drawing/2014/main" id="{2A98A13C-2CB3-B04C-9350-F3FA4A68C5C9}"/>
              </a:ext>
            </a:extLst>
          </p:cNvPr>
          <p:cNvSpPr/>
          <p:nvPr/>
        </p:nvSpPr>
        <p:spPr>
          <a:xfrm>
            <a:off x="272398" y="3099213"/>
            <a:ext cx="6430060" cy="1562188"/>
          </a:xfrm>
          <a:prstGeom prst="trapezoid">
            <a:avLst>
              <a:gd name="adj" fmla="val 109349"/>
            </a:avLst>
          </a:prstGeom>
          <a:solidFill>
            <a:schemeClr val="tx1"/>
          </a:solidFill>
          <a:ln w="38100">
            <a:noFill/>
            <a:miter lim="400000"/>
          </a:ln>
        </p:spPr>
        <p:txBody>
          <a:bodyPr lIns="0" tIns="0" rIns="0" bIns="0" rtlCol="0" anchor="ctr"/>
          <a:lstStyle/>
          <a:p>
            <a:pPr algn="ctr"/>
            <a:r>
              <a:rPr lang="en-DE" sz="2000" dirty="0">
                <a:solidFill>
                  <a:schemeClr val="bg1"/>
                </a:solidFill>
                <a:latin typeface="Arial"/>
                <a:cs typeface="Arial"/>
              </a:rPr>
              <a:t>Implement Basic Software Monitoring</a:t>
            </a:r>
          </a:p>
        </p:txBody>
      </p:sp>
      <p:pic>
        <p:nvPicPr>
          <p:cNvPr id="1026" name="Picture 2" descr="youtube down monkey [ Download - Logo - icon ] png svg logo download">
            <a:extLst>
              <a:ext uri="{FF2B5EF4-FFF2-40B4-BE49-F238E27FC236}">
                <a16:creationId xmlns:a16="http://schemas.microsoft.com/office/drawing/2014/main" id="{F7B5D6E9-314E-3647-B633-E8655C5BB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943" y="611187"/>
            <a:ext cx="1699871" cy="1817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A94529-0907-134D-8DFF-6235165FE247}"/>
              </a:ext>
            </a:extLst>
          </p:cNvPr>
          <p:cNvSpPr txBox="1"/>
          <p:nvPr/>
        </p:nvSpPr>
        <p:spPr>
          <a:xfrm>
            <a:off x="6089078" y="1842650"/>
            <a:ext cx="3089955" cy="61555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DE" sz="2000" dirty="0">
                <a:latin typeface="Arial"/>
                <a:cs typeface="Arial"/>
              </a:rPr>
              <a:t>Implementation</a:t>
            </a:r>
            <a:br>
              <a:rPr lang="en-DE" sz="2000" dirty="0">
                <a:latin typeface="Arial"/>
                <a:cs typeface="Arial"/>
              </a:rPr>
            </a:br>
            <a:r>
              <a:rPr lang="en-DE" sz="2000" dirty="0">
                <a:latin typeface="Arial"/>
                <a:cs typeface="Arial"/>
              </a:rPr>
              <a:t>and Tooling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E523AAE-FD98-9347-8CB4-A52F566D16DC}"/>
              </a:ext>
            </a:extLst>
          </p:cNvPr>
          <p:cNvSpPr/>
          <p:nvPr/>
        </p:nvSpPr>
        <p:spPr>
          <a:xfrm>
            <a:off x="4308049" y="482098"/>
            <a:ext cx="3753911" cy="2416549"/>
          </a:xfrm>
          <a:custGeom>
            <a:avLst/>
            <a:gdLst>
              <a:gd name="connsiteX0" fmla="*/ 0 w 3753911"/>
              <a:gd name="connsiteY0" fmla="*/ 1208275 h 2416549"/>
              <a:gd name="connsiteX1" fmla="*/ 1876956 w 3753911"/>
              <a:gd name="connsiteY1" fmla="*/ 0 h 2416549"/>
              <a:gd name="connsiteX2" fmla="*/ 3753912 w 3753911"/>
              <a:gd name="connsiteY2" fmla="*/ 1208275 h 2416549"/>
              <a:gd name="connsiteX3" fmla="*/ 1876956 w 3753911"/>
              <a:gd name="connsiteY3" fmla="*/ 2416550 h 2416549"/>
              <a:gd name="connsiteX4" fmla="*/ 0 w 3753911"/>
              <a:gd name="connsiteY4" fmla="*/ 1208275 h 2416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3911" h="2416549" extrusionOk="0">
                <a:moveTo>
                  <a:pt x="0" y="1208275"/>
                </a:moveTo>
                <a:cubicBezTo>
                  <a:pt x="-183359" y="427863"/>
                  <a:pt x="744625" y="35924"/>
                  <a:pt x="1876956" y="0"/>
                </a:cubicBezTo>
                <a:cubicBezTo>
                  <a:pt x="3028008" y="24092"/>
                  <a:pt x="3729965" y="541724"/>
                  <a:pt x="3753912" y="1208275"/>
                </a:cubicBezTo>
                <a:cubicBezTo>
                  <a:pt x="3679685" y="1948073"/>
                  <a:pt x="2881716" y="2592619"/>
                  <a:pt x="1876956" y="2416550"/>
                </a:cubicBezTo>
                <a:cubicBezTo>
                  <a:pt x="716519" y="2348804"/>
                  <a:pt x="60148" y="1904326"/>
                  <a:pt x="0" y="1208275"/>
                </a:cubicBezTo>
                <a:close/>
              </a:path>
            </a:pathLst>
          </a:custGeom>
          <a:noFill/>
          <a:ln w="38100">
            <a:solidFill>
              <a:schemeClr val="accent3"/>
            </a:solidFill>
            <a:miter lim="400000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lIns="0" tIns="0" rIns="0" bIns="0" rtlCol="0" anchor="b"/>
          <a:lstStyle/>
          <a:p>
            <a:pPr algn="ctr"/>
            <a:endParaRPr lang="en-DE" sz="120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442585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>
            <a:extLst>
              <a:ext uri="{FF2B5EF4-FFF2-40B4-BE49-F238E27FC236}">
                <a16:creationId xmlns:a16="http://schemas.microsoft.com/office/drawing/2014/main" id="{07B3D947-043E-6E4A-8127-48B7412D0E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Survey: Do I need an ML Ops Monitoring Tool?</a:t>
            </a:r>
            <a:endParaRPr lang="en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C1007-F371-C246-8A71-01D433686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2" y="1107548"/>
            <a:ext cx="8269287" cy="3519488"/>
          </a:xfrm>
        </p:spPr>
        <p:txBody>
          <a:bodyPr anchor="t"/>
          <a:lstStyle/>
          <a:p>
            <a:pPr marL="6350" lvl="1" indent="0" fontAlgn="auto">
              <a:spcAft>
                <a:spcPts val="0"/>
              </a:spcAft>
              <a:buNone/>
              <a:defRPr/>
            </a:pPr>
            <a:r>
              <a:rPr lang="en-GB" sz="1800" dirty="0">
                <a:solidFill>
                  <a:srgbClr val="002065"/>
                </a:solidFill>
              </a:rPr>
              <a:t>ML Ops  Monitoring Tools:</a:t>
            </a:r>
          </a:p>
          <a:p>
            <a:pPr marL="469900" lvl="2" indent="-285750" fontAlgn="auto">
              <a:spcAft>
                <a:spcPts val="0"/>
              </a:spcAft>
              <a:buFont typeface="Wingdings" pitchFamily="2" charset="2"/>
              <a:buChar char="§"/>
              <a:defRPr/>
            </a:pPr>
            <a:r>
              <a:rPr lang="en-GB" sz="1800" dirty="0">
                <a:solidFill>
                  <a:srgbClr val="002065"/>
                </a:solidFill>
              </a:rPr>
              <a:t>Focus on monitoring and/or </a:t>
            </a:r>
            <a:r>
              <a:rPr lang="en-GB" sz="1800" dirty="0" err="1">
                <a:solidFill>
                  <a:srgbClr val="002065"/>
                </a:solidFill>
              </a:rPr>
              <a:t>explainability</a:t>
            </a:r>
            <a:r>
              <a:rPr lang="en-GB" sz="1800" dirty="0">
                <a:solidFill>
                  <a:srgbClr val="002065"/>
                </a:solidFill>
              </a:rPr>
              <a:t>, e.g. aporia, </a:t>
            </a:r>
            <a:r>
              <a:rPr lang="en-GB" sz="1800" dirty="0" err="1">
                <a:solidFill>
                  <a:srgbClr val="002065"/>
                </a:solidFill>
              </a:rPr>
              <a:t>superwise</a:t>
            </a:r>
            <a:endParaRPr lang="en-GB" sz="1800" dirty="0">
              <a:solidFill>
                <a:srgbClr val="002065"/>
              </a:solidFill>
            </a:endParaRPr>
          </a:p>
          <a:p>
            <a:pPr marL="469900" lvl="2" indent="-285750" fontAlgn="auto">
              <a:spcAft>
                <a:spcPts val="0"/>
              </a:spcAft>
              <a:buFont typeface="Wingdings" pitchFamily="2" charset="2"/>
              <a:buChar char="§"/>
              <a:defRPr/>
            </a:pPr>
            <a:r>
              <a:rPr lang="en-GB" sz="1800" dirty="0">
                <a:solidFill>
                  <a:srgbClr val="002065"/>
                </a:solidFill>
              </a:rPr>
              <a:t>Monitoring as part of full featured tool, e.g. Seldon, </a:t>
            </a:r>
            <a:r>
              <a:rPr lang="en-GB" sz="1800" dirty="0" err="1">
                <a:solidFill>
                  <a:srgbClr val="002065"/>
                </a:solidFill>
              </a:rPr>
              <a:t>Sagemaker</a:t>
            </a:r>
            <a:endParaRPr lang="en-GB" sz="1800" dirty="0">
              <a:solidFill>
                <a:srgbClr val="002065"/>
              </a:solidFill>
            </a:endParaRPr>
          </a:p>
          <a:p>
            <a:pPr marL="184150" lvl="2" indent="0" fontAlgn="auto">
              <a:spcAft>
                <a:spcPts val="0"/>
              </a:spcAft>
              <a:buNone/>
              <a:defRPr/>
            </a:pPr>
            <a:endParaRPr lang="en-GB" sz="1800" dirty="0">
              <a:solidFill>
                <a:srgbClr val="002065"/>
              </a:solidFill>
            </a:endParaRPr>
          </a:p>
          <a:p>
            <a:pPr marL="292100" lvl="1" indent="-285750" fontAlgn="auto">
              <a:spcAft>
                <a:spcPts val="0"/>
              </a:spcAft>
              <a:buFontTx/>
              <a:buChar char="-"/>
              <a:defRPr/>
            </a:pPr>
            <a:endParaRPr lang="en-GB" sz="1800" dirty="0">
              <a:solidFill>
                <a:srgbClr val="002065"/>
              </a:solidFill>
            </a:endParaRPr>
          </a:p>
          <a:p>
            <a:pPr marL="6350" lvl="1" indent="0" fontAlgn="auto">
              <a:spcAft>
                <a:spcPts val="0"/>
              </a:spcAft>
              <a:buNone/>
              <a:defRPr/>
            </a:pPr>
            <a:r>
              <a:rPr lang="en-DE" altLang="en-DE" sz="1800" dirty="0">
                <a:solidFill>
                  <a:srgbClr val="002065"/>
                </a:solidFill>
              </a:rPr>
              <a:t>Survey under practitioners in the </a:t>
            </a:r>
            <a:r>
              <a:rPr lang="en-GB" altLang="en-DE" sz="1800" dirty="0">
                <a:solidFill>
                  <a:srgbClr val="002065"/>
                </a:solidFill>
                <a:hlinkClick r:id="rId3"/>
              </a:rPr>
              <a:t>ML Ops Community Slack</a:t>
            </a:r>
            <a:r>
              <a:rPr lang="en-DE" altLang="en-DE" sz="1800" dirty="0">
                <a:solidFill>
                  <a:srgbClr val="002065"/>
                </a:solidFill>
              </a:rPr>
              <a:t>: </a:t>
            </a:r>
            <a:r>
              <a:rPr lang="en-DE" altLang="en-DE" sz="1800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GB" sz="1800" dirty="0">
                <a:solidFill>
                  <a:srgbClr val="002065"/>
                </a:solidFill>
              </a:rPr>
              <a:t>How are your production experiences using dedicated machine learning monitoring tools?”</a:t>
            </a:r>
          </a:p>
          <a:p>
            <a:pPr marL="6350" lvl="1" indent="0" fontAlgn="auto">
              <a:spcAft>
                <a:spcPts val="0"/>
              </a:spcAft>
              <a:buNone/>
              <a:defRPr/>
            </a:pPr>
            <a:endParaRPr lang="en-GB" sz="1800" dirty="0">
              <a:solidFill>
                <a:srgbClr val="002065"/>
              </a:solidFill>
            </a:endParaRPr>
          </a:p>
          <a:p>
            <a:pPr marL="184150" lvl="2" indent="0" fontAlgn="auto">
              <a:spcAft>
                <a:spcPts val="0"/>
              </a:spcAft>
              <a:buNone/>
              <a:defRPr/>
            </a:pPr>
            <a:r>
              <a:rPr lang="en-GB" sz="1800" dirty="0">
                <a:solidFill>
                  <a:srgbClr val="002065"/>
                </a:solidFill>
                <a:sym typeface="Wingdings" pitchFamily="2" charset="2"/>
              </a:rPr>
              <a:t>		</a:t>
            </a:r>
            <a:r>
              <a:rPr lang="en-GB" sz="1800" dirty="0">
                <a:solidFill>
                  <a:schemeClr val="tx2"/>
                </a:solidFill>
                <a:sym typeface="Wingdings" pitchFamily="2" charset="2"/>
              </a:rPr>
              <a:t> </a:t>
            </a:r>
            <a:r>
              <a:rPr lang="en-GB" sz="1800" dirty="0">
                <a:solidFill>
                  <a:srgbClr val="002065"/>
                </a:solidFill>
                <a:sym typeface="Wingdings" pitchFamily="2" charset="2"/>
              </a:rPr>
              <a:t>many</a:t>
            </a:r>
            <a:r>
              <a:rPr lang="en-GB" sz="1800" dirty="0">
                <a:solidFill>
                  <a:srgbClr val="002065"/>
                </a:solidFill>
              </a:rPr>
              <a:t> companies with models in production do not have a custom </a:t>
            </a:r>
            <a:br>
              <a:rPr lang="en-GB" sz="1800" dirty="0">
                <a:solidFill>
                  <a:srgbClr val="002065"/>
                </a:solidFill>
              </a:rPr>
            </a:br>
            <a:r>
              <a:rPr lang="en-GB" sz="1800" dirty="0">
                <a:solidFill>
                  <a:srgbClr val="002065"/>
                </a:solidFill>
              </a:rPr>
              <a:t>		framework in use</a:t>
            </a:r>
          </a:p>
        </p:txBody>
      </p:sp>
      <p:sp>
        <p:nvSpPr>
          <p:cNvPr id="30723" name="Text Placeholder 3">
            <a:extLst>
              <a:ext uri="{FF2B5EF4-FFF2-40B4-BE49-F238E27FC236}">
                <a16:creationId xmlns:a16="http://schemas.microsoft.com/office/drawing/2014/main" id="{76AAB6DA-02D3-9C4E-8B75-319A49A64891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726" name="Left-right Arrow 6">
            <a:extLst>
              <a:ext uri="{FF2B5EF4-FFF2-40B4-BE49-F238E27FC236}">
                <a16:creationId xmlns:a16="http://schemas.microsoft.com/office/drawing/2014/main" id="{73A1958C-4DE9-264C-B37F-04D360DC0E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5563" y="1706563"/>
            <a:ext cx="163512" cy="307975"/>
          </a:xfrm>
          <a:prstGeom prst="leftRightArrow">
            <a:avLst>
              <a:gd name="adj1" fmla="val 50000"/>
              <a:gd name="adj2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en-DE" altLang="en-DE" sz="12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4" name="AutoShape 4" descr="Aporia logo black">
            <a:extLst>
              <a:ext uri="{FF2B5EF4-FFF2-40B4-BE49-F238E27FC236}">
                <a16:creationId xmlns:a16="http://schemas.microsoft.com/office/drawing/2014/main" id="{8553D06A-1428-DB44-8F0A-734EBC7713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DE"/>
          </a:p>
        </p:txBody>
      </p:sp>
      <p:pic>
        <p:nvPicPr>
          <p:cNvPr id="6" name="Picture 5" descr="Logo&#10;&#10;Description automatically generated with medium confidence">
            <a:extLst>
              <a:ext uri="{FF2B5EF4-FFF2-40B4-BE49-F238E27FC236}">
                <a16:creationId xmlns:a16="http://schemas.microsoft.com/office/drawing/2014/main" id="{E973A1EE-8025-434E-83F4-FC4F6E786A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9075" y="752591"/>
            <a:ext cx="1638728" cy="631593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EFE42F8-B220-6F4F-9C6E-D57EE1B153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06457" y="721374"/>
            <a:ext cx="1994928" cy="376702"/>
          </a:xfrm>
          <a:prstGeom prst="rect">
            <a:avLst/>
          </a:prstGeom>
        </p:spPr>
      </p:pic>
      <p:pic>
        <p:nvPicPr>
          <p:cNvPr id="15" name="Picture 14" descr="Icon&#10;&#10;Description automatically generated">
            <a:extLst>
              <a:ext uri="{FF2B5EF4-FFF2-40B4-BE49-F238E27FC236}">
                <a16:creationId xmlns:a16="http://schemas.microsoft.com/office/drawing/2014/main" id="{BC0A269F-3095-E945-8537-1480E4C754B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24788"/>
          <a:stretch/>
        </p:blipFill>
        <p:spPr>
          <a:xfrm>
            <a:off x="512763" y="3518908"/>
            <a:ext cx="808418" cy="839731"/>
          </a:xfrm>
          <a:prstGeom prst="rect">
            <a:avLst/>
          </a:prstGeom>
        </p:spPr>
      </p:pic>
      <p:sp>
        <p:nvSpPr>
          <p:cNvPr id="9" name="AutoShape 6">
            <a:extLst>
              <a:ext uri="{FF2B5EF4-FFF2-40B4-BE49-F238E27FC236}">
                <a16:creationId xmlns:a16="http://schemas.microsoft.com/office/drawing/2014/main" id="{D713F99D-19C2-FC4C-95E0-2B885904A8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DE"/>
          </a:p>
        </p:txBody>
      </p:sp>
      <p:pic>
        <p:nvPicPr>
          <p:cNvPr id="11" name="Picture 10" descr="Logo&#10;&#10;Description automatically generated with medium confidence">
            <a:extLst>
              <a:ext uri="{FF2B5EF4-FFF2-40B4-BE49-F238E27FC236}">
                <a16:creationId xmlns:a16="http://schemas.microsoft.com/office/drawing/2014/main" id="{0890ADBF-80B1-A04D-A547-77E56B9FC30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3758" t="6273" r="12971" b="18158"/>
          <a:stretch/>
        </p:blipFill>
        <p:spPr>
          <a:xfrm>
            <a:off x="7720570" y="1098076"/>
            <a:ext cx="1248633" cy="451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686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el 1">
            <a:extLst>
              <a:ext uri="{FF2B5EF4-FFF2-40B4-BE49-F238E27FC236}">
                <a16:creationId xmlns:a16="http://schemas.microsoft.com/office/drawing/2014/main" id="{EDC0585B-0566-B345-BA60-191933F485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Machine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Learning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Tooling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can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little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overwhelming</a:t>
            </a:r>
            <a:endParaRPr lang="de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Content Placeholder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1529C65-B22C-CB4D-930F-664A0B86963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 bwMode="auto">
          <a:xfrm>
            <a:off x="350798" y="794117"/>
            <a:ext cx="7510638" cy="4251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275229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>
            <a:extLst>
              <a:ext uri="{FF2B5EF4-FFF2-40B4-BE49-F238E27FC236}">
                <a16:creationId xmlns:a16="http://schemas.microsoft.com/office/drawing/2014/main" id="{07B3D947-043E-6E4A-8127-48B7412D0E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Start simple, re-evaluate later</a:t>
            </a:r>
            <a:endParaRPr lang="en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C1007-F371-C246-8A71-01D433686B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3" y="731919"/>
            <a:ext cx="3051175" cy="3519488"/>
          </a:xfrm>
        </p:spPr>
        <p:txBody>
          <a:bodyPr anchor="t"/>
          <a:lstStyle/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sz="2000" dirty="0">
              <a:solidFill>
                <a:srgbClr val="002065"/>
              </a:solidFill>
            </a:endParaRPr>
          </a:p>
          <a:p>
            <a:pPr marL="6350" lvl="1" indent="0" fontAlgn="auto">
              <a:spcAft>
                <a:spcPts val="0"/>
              </a:spcAft>
              <a:buFont typeface="Wingdings" charset="2"/>
              <a:buNone/>
              <a:defRPr/>
            </a:pPr>
            <a:r>
              <a:rPr lang="en-GB" sz="2000" dirty="0">
                <a:solidFill>
                  <a:srgbClr val="002065"/>
                </a:solidFill>
              </a:rPr>
              <a:t>Pure Data Science Product, starting from scratch or very advanced product</a:t>
            </a:r>
          </a:p>
          <a:p>
            <a:pPr marL="6350"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sz="2000" dirty="0">
              <a:solidFill>
                <a:srgbClr val="002065"/>
              </a:solidFill>
              <a:sym typeface="Wingdings" pitchFamily="2" charset="2"/>
            </a:endParaRPr>
          </a:p>
          <a:p>
            <a:pPr marL="292100" lvl="1" indent="-285750" fontAlgn="auto">
              <a:spcAft>
                <a:spcPts val="0"/>
              </a:spcAft>
              <a:buFont typeface="Wingdings" pitchFamily="2" charset="2"/>
              <a:buChar char="à"/>
              <a:defRPr/>
            </a:pPr>
            <a:r>
              <a:rPr lang="en-GB" sz="2000" dirty="0">
                <a:solidFill>
                  <a:srgbClr val="002065"/>
                </a:solidFill>
              </a:rPr>
              <a:t>evaluate full featured </a:t>
            </a:r>
            <a:br>
              <a:rPr lang="en-GB" sz="2000" dirty="0">
                <a:solidFill>
                  <a:srgbClr val="002065"/>
                </a:solidFill>
              </a:rPr>
            </a:br>
            <a:r>
              <a:rPr lang="en-GB" sz="2000" dirty="0">
                <a:solidFill>
                  <a:srgbClr val="002065"/>
                </a:solidFill>
              </a:rPr>
              <a:t>machine learning platforms</a:t>
            </a:r>
            <a:br>
              <a:rPr lang="en-GB" sz="2000" dirty="0">
                <a:solidFill>
                  <a:srgbClr val="002065"/>
                </a:solidFill>
              </a:rPr>
            </a:br>
            <a:endParaRPr lang="en-GB" sz="2000" dirty="0">
              <a:solidFill>
                <a:srgbClr val="002065"/>
              </a:solidFill>
            </a:endParaRPr>
          </a:p>
        </p:txBody>
      </p:sp>
      <p:pic>
        <p:nvPicPr>
          <p:cNvPr id="30724" name="Picture 4">
            <a:extLst>
              <a:ext uri="{FF2B5EF4-FFF2-40B4-BE49-F238E27FC236}">
                <a16:creationId xmlns:a16="http://schemas.microsoft.com/office/drawing/2014/main" id="{EEF8F25A-AA0F-C241-A77C-D4ACA3623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3762" y="4204301"/>
            <a:ext cx="1900238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90CD650-D3C7-5A4A-9E7F-027DBD5F28DA}"/>
              </a:ext>
            </a:extLst>
          </p:cNvPr>
          <p:cNvSpPr txBox="1">
            <a:spLocks/>
          </p:cNvSpPr>
          <p:nvPr/>
        </p:nvSpPr>
        <p:spPr>
          <a:xfrm>
            <a:off x="4647406" y="793741"/>
            <a:ext cx="4298082" cy="351948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200"/>
              </a:spcBef>
              <a:buFont typeface="Arial"/>
              <a:buNone/>
              <a:defRPr sz="15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1pPr>
            <a:lvl2pPr marL="268288" indent="-268288" algn="l" defTabSz="457200" rtl="0" eaLnBrk="1" latinLnBrk="0" hangingPunct="1">
              <a:lnSpc>
                <a:spcPct val="110000"/>
              </a:lnSpc>
              <a:spcBef>
                <a:spcPts val="200"/>
              </a:spcBef>
              <a:buClr>
                <a:schemeClr val="tx2"/>
              </a:buClr>
              <a:buSzPct val="100000"/>
              <a:buFont typeface="Wingdings" charset="2"/>
              <a:buChar char="§"/>
              <a:defRPr sz="15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2pPr>
            <a:lvl3pPr marL="446088" indent="-177800" algn="l" defTabSz="457200" rtl="0" eaLnBrk="1" latinLnBrk="0" hangingPunct="1">
              <a:lnSpc>
                <a:spcPct val="110000"/>
              </a:lnSpc>
              <a:spcBef>
                <a:spcPts val="200"/>
              </a:spcBef>
              <a:buClr>
                <a:schemeClr val="tx1"/>
              </a:buClr>
              <a:buFont typeface="Symbol" charset="2"/>
              <a:buChar char="-"/>
              <a:defRPr sz="1500" kern="1200">
                <a:solidFill>
                  <a:schemeClr val="accent2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lnSpc>
                <a:spcPct val="110000"/>
              </a:lnSpc>
              <a:spcBef>
                <a:spcPts val="200"/>
              </a:spcBef>
              <a:buFont typeface="Arial"/>
              <a:buChar char="–"/>
              <a:defRPr sz="1500" kern="1200">
                <a:solidFill>
                  <a:schemeClr val="bg2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lnSpc>
                <a:spcPct val="110000"/>
              </a:lnSpc>
              <a:spcBef>
                <a:spcPts val="200"/>
              </a:spcBef>
              <a:buFont typeface="Arial"/>
              <a:buChar char="»"/>
              <a:defRPr sz="1500" kern="1200">
                <a:solidFill>
                  <a:schemeClr val="bg2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54038" lvl="1" indent="-285750" fontAlgn="auto">
              <a:spcAft>
                <a:spcPts val="0"/>
              </a:spcAft>
              <a:buFontTx/>
              <a:buChar char="-"/>
              <a:defRPr/>
            </a:pPr>
            <a:endParaRPr lang="en-GB" sz="2000" dirty="0">
              <a:solidFill>
                <a:srgbClr val="002065"/>
              </a:solidFill>
            </a:endParaRP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r>
              <a:rPr lang="en-GB" sz="2000" dirty="0">
                <a:solidFill>
                  <a:srgbClr val="002065"/>
                </a:solidFill>
              </a:rPr>
              <a:t>Your company offers services for monitoring and alerting, only some of your services are machine learning services</a:t>
            </a: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sz="2000" dirty="0">
              <a:solidFill>
                <a:srgbClr val="002065"/>
              </a:solidFill>
              <a:sym typeface="Wingdings" pitchFamily="2" charset="2"/>
            </a:endParaRP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r>
              <a:rPr lang="en-GB" sz="2000" dirty="0">
                <a:solidFill>
                  <a:schemeClr val="tx2"/>
                </a:solidFill>
                <a:sym typeface="Wingdings" pitchFamily="2" charset="2"/>
              </a:rPr>
              <a:t></a:t>
            </a:r>
            <a:r>
              <a:rPr lang="en-GB" sz="2000" dirty="0">
                <a:solidFill>
                  <a:srgbClr val="002065"/>
                </a:solidFill>
                <a:sym typeface="Wingdings" pitchFamily="2" charset="2"/>
              </a:rPr>
              <a:t> use existing tools for metric collection and alerting, e.g. Prometheus, Grafana, a job scheduler</a:t>
            </a:r>
            <a:endParaRPr lang="en-GB" sz="2000" dirty="0">
              <a:solidFill>
                <a:srgbClr val="002065"/>
              </a:solidFill>
            </a:endParaRPr>
          </a:p>
        </p:txBody>
      </p:sp>
      <p:sp>
        <p:nvSpPr>
          <p:cNvPr id="30726" name="Left-right Arrow 6">
            <a:extLst>
              <a:ext uri="{FF2B5EF4-FFF2-40B4-BE49-F238E27FC236}">
                <a16:creationId xmlns:a16="http://schemas.microsoft.com/office/drawing/2014/main" id="{73A1958C-4DE9-264C-B37F-04D360DC0E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5563" y="1706563"/>
            <a:ext cx="163512" cy="307975"/>
          </a:xfrm>
          <a:prstGeom prst="leftRightArrow">
            <a:avLst>
              <a:gd name="adj1" fmla="val 50000"/>
              <a:gd name="adj2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en-DE" altLang="en-DE" sz="12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30727" name="Left-right Arrow 9">
            <a:extLst>
              <a:ext uri="{FF2B5EF4-FFF2-40B4-BE49-F238E27FC236}">
                <a16:creationId xmlns:a16="http://schemas.microsoft.com/office/drawing/2014/main" id="{87A1874A-2374-514C-9E33-ADAF3C16E3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37278" y="1706563"/>
            <a:ext cx="1200150" cy="465137"/>
          </a:xfrm>
          <a:prstGeom prst="leftRightArrow">
            <a:avLst>
              <a:gd name="adj1" fmla="val 50000"/>
              <a:gd name="adj2" fmla="val 49920"/>
            </a:avLst>
          </a:prstGeom>
          <a:solidFill>
            <a:schemeClr val="tx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en-DE" altLang="en-DE" sz="12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pic>
        <p:nvPicPr>
          <p:cNvPr id="30728" name="Picture 4" descr="Grafana - Wikipedia">
            <a:extLst>
              <a:ext uri="{FF2B5EF4-FFF2-40B4-BE49-F238E27FC236}">
                <a16:creationId xmlns:a16="http://schemas.microsoft.com/office/drawing/2014/main" id="{62E61EDA-C866-B34D-A880-E89C6A86A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018" y="4286064"/>
            <a:ext cx="750820" cy="76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4C2C5C2-F2F5-064B-A7B7-27734B9ADF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733655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66DCB851-4C96-8544-880F-899809B0ED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>
                <a:latin typeface="Arial" panose="020B0604020202020204" pitchFamily="34" charset="0"/>
                <a:cs typeface="Arial" panose="020B0604020202020204" pitchFamily="34" charset="0"/>
              </a:rPr>
              <a:t>Monitoring: The stack</a:t>
            </a:r>
            <a:endParaRPr lang="en-DE" alt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E61C-B171-284B-86D3-7BCEA2335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13" y="812006"/>
            <a:ext cx="7745412" cy="3519488"/>
          </a:xfrm>
        </p:spPr>
        <p:txBody>
          <a:bodyPr anchor="t"/>
          <a:lstStyle/>
          <a:p>
            <a:pPr marL="554038" lvl="1" indent="-285750" fontAlgn="auto">
              <a:spcAft>
                <a:spcPts val="0"/>
              </a:spcAft>
              <a:buFontTx/>
              <a:buChar char="-"/>
              <a:defRPr/>
            </a:pPr>
            <a:endParaRPr lang="en-GB" dirty="0">
              <a:solidFill>
                <a:srgbClr val="002065"/>
              </a:solidFill>
            </a:endParaRP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r>
              <a:rPr lang="en-GB" sz="2000" dirty="0">
                <a:solidFill>
                  <a:srgbClr val="002065"/>
                </a:solidFill>
              </a:rPr>
              <a:t>Advantages of using existing monitoring and alerting stack:</a:t>
            </a: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sz="2000" dirty="0">
              <a:solidFill>
                <a:srgbClr val="002065"/>
              </a:solidFill>
            </a:endParaRPr>
          </a:p>
          <a:p>
            <a:pPr marL="611188" lvl="1" indent="-342900" fontAlgn="auto">
              <a:spcAft>
                <a:spcPts val="0"/>
              </a:spcAft>
              <a:defRPr/>
            </a:pPr>
            <a:r>
              <a:rPr lang="en-GB" sz="2000" dirty="0">
                <a:solidFill>
                  <a:srgbClr val="002065"/>
                </a:solidFill>
              </a:rPr>
              <a:t>No new tool(s) needed </a:t>
            </a:r>
          </a:p>
          <a:p>
            <a:pPr marL="611188" lvl="1" indent="-342900" fontAlgn="auto">
              <a:spcAft>
                <a:spcPts val="0"/>
              </a:spcAft>
              <a:defRPr/>
            </a:pPr>
            <a:r>
              <a:rPr lang="en-GB" sz="2000" dirty="0">
                <a:solidFill>
                  <a:srgbClr val="002065"/>
                </a:solidFill>
              </a:rPr>
              <a:t>Immediate start</a:t>
            </a:r>
          </a:p>
          <a:p>
            <a:pPr marL="611188" lvl="1" indent="-342900" fontAlgn="auto">
              <a:spcAft>
                <a:spcPts val="0"/>
              </a:spcAft>
              <a:defRPr/>
            </a:pPr>
            <a:r>
              <a:rPr lang="en-GB" sz="2000" dirty="0">
                <a:solidFill>
                  <a:srgbClr val="002065"/>
                </a:solidFill>
              </a:rPr>
              <a:t>Usually sufficient (unless you do a lot of ML debugging)</a:t>
            </a:r>
          </a:p>
          <a:p>
            <a:pPr marL="611188" lvl="1" indent="-342900" fontAlgn="auto">
              <a:spcAft>
                <a:spcPts val="0"/>
              </a:spcAft>
              <a:defRPr/>
            </a:pPr>
            <a:r>
              <a:rPr lang="en-GB" sz="2000" dirty="0">
                <a:solidFill>
                  <a:srgbClr val="002065"/>
                </a:solidFill>
              </a:rPr>
              <a:t>Integration with other metrics on same dashboard</a:t>
            </a:r>
          </a:p>
          <a:p>
            <a:pPr marL="611188" lvl="1" indent="-342900" fontAlgn="auto">
              <a:spcAft>
                <a:spcPts val="0"/>
              </a:spcAft>
              <a:defRPr/>
            </a:pPr>
            <a:r>
              <a:rPr lang="en-GB" sz="2000" dirty="0">
                <a:solidFill>
                  <a:srgbClr val="002065"/>
                </a:solidFill>
              </a:rPr>
              <a:t>Machine Learning Tools develop fast at the moment </a:t>
            </a:r>
            <a:r>
              <a:rPr lang="en-GB" sz="2000" dirty="0">
                <a:solidFill>
                  <a:srgbClr val="002065"/>
                </a:solidFill>
                <a:sym typeface="Wingdings" pitchFamily="2" charset="2"/>
              </a:rPr>
              <a:t> many are</a:t>
            </a:r>
            <a:r>
              <a:rPr lang="en-GB" sz="2000" dirty="0">
                <a:solidFill>
                  <a:srgbClr val="002065"/>
                </a:solidFill>
              </a:rPr>
              <a:t> not mature yet</a:t>
            </a: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dirty="0">
              <a:solidFill>
                <a:srgbClr val="002065"/>
              </a:solidFill>
            </a:endParaRPr>
          </a:p>
        </p:txBody>
      </p:sp>
      <p:sp>
        <p:nvSpPr>
          <p:cNvPr id="32771" name="Text Placeholder 3">
            <a:extLst>
              <a:ext uri="{FF2B5EF4-FFF2-40B4-BE49-F238E27FC236}">
                <a16:creationId xmlns:a16="http://schemas.microsoft.com/office/drawing/2014/main" id="{19397FFA-D5E9-894C-8FF2-48423DC2C7E3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772" name="Left-right Arrow 6">
            <a:extLst>
              <a:ext uri="{FF2B5EF4-FFF2-40B4-BE49-F238E27FC236}">
                <a16:creationId xmlns:a16="http://schemas.microsoft.com/office/drawing/2014/main" id="{1C4C8DB3-F20C-364D-BF85-3A5A9843A5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5563" y="1706563"/>
            <a:ext cx="163512" cy="307975"/>
          </a:xfrm>
          <a:prstGeom prst="leftRightArrow">
            <a:avLst>
              <a:gd name="adj1" fmla="val 50000"/>
              <a:gd name="adj2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en-DE" altLang="en-DE" sz="12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66DCB851-4C96-8544-880F-899809B0ED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Monitoring: Example Implementation</a:t>
            </a:r>
            <a:endParaRPr lang="en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E61C-B171-284B-86D3-7BCEA2335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1012825"/>
            <a:ext cx="7745412" cy="3519488"/>
          </a:xfrm>
        </p:spPr>
        <p:txBody>
          <a:bodyPr anchor="t"/>
          <a:lstStyle/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r>
              <a:rPr lang="en-GB" sz="1600" dirty="0">
                <a:solidFill>
                  <a:srgbClr val="002065"/>
                </a:solidFill>
              </a:rPr>
              <a:t>	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rgbClr val="002065"/>
                </a:solidFill>
              </a:rPr>
              <a:t>Add metrics to your inference code: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endParaRPr lang="en-GB" sz="1600" dirty="0">
              <a:solidFill>
                <a:srgbClr val="002065"/>
              </a:solidFill>
            </a:endParaRPr>
          </a:p>
          <a:p>
            <a:pPr marL="731838" lvl="2" indent="-285750" fontAlgn="auto">
              <a:spcAft>
                <a:spcPts val="0"/>
              </a:spcAft>
              <a:defRPr/>
            </a:pPr>
            <a:endParaRPr lang="en-GB" sz="1600" dirty="0">
              <a:solidFill>
                <a:srgbClr val="002065"/>
              </a:solidFill>
            </a:endParaRP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sz="1600" dirty="0">
              <a:solidFill>
                <a:srgbClr val="002065"/>
              </a:solidFill>
            </a:endParaRP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sz="1600" dirty="0">
              <a:solidFill>
                <a:srgbClr val="002065"/>
              </a:solidFill>
            </a:endParaRP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sz="1600" dirty="0">
              <a:solidFill>
                <a:srgbClr val="002065"/>
              </a:solidFill>
            </a:endParaRPr>
          </a:p>
          <a:p>
            <a:pPr marL="554038" lvl="1" indent="-285750" fontAlgn="auto">
              <a:spcAft>
                <a:spcPts val="0"/>
              </a:spcAft>
              <a:defRPr/>
            </a:pPr>
            <a:endParaRPr lang="en-GB" sz="1600" dirty="0">
              <a:solidFill>
                <a:srgbClr val="002065"/>
              </a:solidFill>
            </a:endParaRP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rgbClr val="002065"/>
                </a:solidFill>
              </a:rPr>
              <a:t>For complicated calculations: log response to storage e.g. s3, run a script every 10 mins to calculate (raw) metric components</a:t>
            </a:r>
          </a:p>
          <a:p>
            <a:pPr marL="554038" lvl="1" indent="-285750" fontAlgn="auto">
              <a:spcAft>
                <a:spcPts val="0"/>
              </a:spcAft>
              <a:defRPr/>
            </a:pPr>
            <a:endParaRPr lang="en-GB" sz="1600" dirty="0">
              <a:solidFill>
                <a:srgbClr val="002065"/>
              </a:solidFill>
            </a:endParaRPr>
          </a:p>
          <a:p>
            <a:pPr marL="554038" lvl="1" indent="-285750" fontAlgn="auto">
              <a:spcAft>
                <a:spcPts val="0"/>
              </a:spcAft>
              <a:defRPr/>
            </a:pPr>
            <a:r>
              <a:rPr lang="en-GB" sz="1600" dirty="0">
                <a:solidFill>
                  <a:srgbClr val="002065"/>
                </a:solidFill>
              </a:rPr>
              <a:t>Create a dashboard and create alerts</a:t>
            </a: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sz="1600" dirty="0">
              <a:solidFill>
                <a:srgbClr val="002065"/>
              </a:solidFill>
            </a:endParaRPr>
          </a:p>
        </p:txBody>
      </p:sp>
      <p:sp>
        <p:nvSpPr>
          <p:cNvPr id="32771" name="Text Placeholder 3">
            <a:extLst>
              <a:ext uri="{FF2B5EF4-FFF2-40B4-BE49-F238E27FC236}">
                <a16:creationId xmlns:a16="http://schemas.microsoft.com/office/drawing/2014/main" id="{19397FFA-D5E9-894C-8FF2-48423DC2C7E3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772" name="Left-right Arrow 6">
            <a:extLst>
              <a:ext uri="{FF2B5EF4-FFF2-40B4-BE49-F238E27FC236}">
                <a16:creationId xmlns:a16="http://schemas.microsoft.com/office/drawing/2014/main" id="{1C4C8DB3-F20C-364D-BF85-3A5A9843A5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5563" y="1706563"/>
            <a:ext cx="163512" cy="307975"/>
          </a:xfrm>
          <a:prstGeom prst="leftRightArrow">
            <a:avLst>
              <a:gd name="adj1" fmla="val 50000"/>
              <a:gd name="adj2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en-DE" altLang="en-DE" sz="12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FB6ECB3A-89A2-6A48-AF84-DE326F5D8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009" y="1596772"/>
            <a:ext cx="74422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4662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>
            <a:extLst>
              <a:ext uri="{FF2B5EF4-FFF2-40B4-BE49-F238E27FC236}">
                <a16:creationId xmlns:a16="http://schemas.microsoft.com/office/drawing/2014/main" id="{66DCB851-4C96-8544-880F-899809B0ED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Takeaways</a:t>
            </a:r>
            <a:endParaRPr lang="en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E61C-B171-284B-86D3-7BCEA2335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1012825"/>
            <a:ext cx="7745412" cy="3519488"/>
          </a:xfrm>
        </p:spPr>
        <p:txBody>
          <a:bodyPr anchor="t"/>
          <a:lstStyle/>
          <a:p>
            <a:pPr marL="554038" lvl="1" indent="-285750" fontAlgn="auto">
              <a:spcAft>
                <a:spcPts val="0"/>
              </a:spcAft>
              <a:buFontTx/>
              <a:buChar char="-"/>
              <a:defRPr/>
            </a:pPr>
            <a:endParaRPr lang="en-GB" sz="2000" dirty="0">
              <a:solidFill>
                <a:srgbClr val="002065"/>
              </a:solidFill>
            </a:endParaRPr>
          </a:p>
          <a:p>
            <a:pPr marL="611188" lvl="1" indent="-342900" fontAlgn="auto">
              <a:spcAft>
                <a:spcPts val="0"/>
              </a:spcAft>
              <a:defRPr/>
            </a:pPr>
            <a:r>
              <a:rPr lang="en-GB" sz="2000" dirty="0">
                <a:solidFill>
                  <a:srgbClr val="002065"/>
                </a:solidFill>
              </a:rPr>
              <a:t>Monitor golden signals + add machine learning monitoring</a:t>
            </a:r>
          </a:p>
          <a:p>
            <a:pPr marL="554038" lvl="1" indent="-285750" fontAlgn="auto">
              <a:spcAft>
                <a:spcPts val="0"/>
              </a:spcAft>
              <a:buFontTx/>
              <a:buChar char="-"/>
              <a:defRPr/>
            </a:pPr>
            <a:endParaRPr lang="en-GB" sz="2000" dirty="0">
              <a:solidFill>
                <a:srgbClr val="002065"/>
              </a:solidFill>
            </a:endParaRPr>
          </a:p>
          <a:p>
            <a:pPr marL="611188" lvl="1" indent="-342900" fontAlgn="auto">
              <a:spcAft>
                <a:spcPts val="0"/>
              </a:spcAft>
              <a:defRPr/>
            </a:pPr>
            <a:r>
              <a:rPr lang="en-GB" sz="2000" dirty="0">
                <a:solidFill>
                  <a:srgbClr val="002065"/>
                </a:solidFill>
              </a:rPr>
              <a:t>Prioritize monitoring output metrics (user impact!) like response monitoring and if available evaluation metrics in production</a:t>
            </a:r>
          </a:p>
          <a:p>
            <a:pPr marL="554038" lvl="1" indent="-285750" fontAlgn="auto">
              <a:spcAft>
                <a:spcPts val="0"/>
              </a:spcAft>
              <a:buFontTx/>
              <a:buChar char="-"/>
              <a:defRPr/>
            </a:pPr>
            <a:endParaRPr lang="en-GB" sz="2000" dirty="0">
              <a:solidFill>
                <a:srgbClr val="002065"/>
              </a:solidFill>
            </a:endParaRPr>
          </a:p>
          <a:p>
            <a:pPr marL="611188" lvl="1" indent="-342900" fontAlgn="auto">
              <a:spcAft>
                <a:spcPts val="0"/>
              </a:spcAft>
              <a:defRPr/>
            </a:pPr>
            <a:r>
              <a:rPr lang="en-GB" sz="2000" dirty="0">
                <a:solidFill>
                  <a:srgbClr val="002065"/>
                </a:solidFill>
              </a:rPr>
              <a:t>You often don’t need a new tool, use the tools you already have and add a few metrics</a:t>
            </a:r>
          </a:p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en-GB" dirty="0">
              <a:solidFill>
                <a:srgbClr val="002065"/>
              </a:solidFill>
            </a:endParaRPr>
          </a:p>
        </p:txBody>
      </p:sp>
      <p:sp>
        <p:nvSpPr>
          <p:cNvPr id="32771" name="Text Placeholder 3">
            <a:extLst>
              <a:ext uri="{FF2B5EF4-FFF2-40B4-BE49-F238E27FC236}">
                <a16:creationId xmlns:a16="http://schemas.microsoft.com/office/drawing/2014/main" id="{19397FFA-D5E9-894C-8FF2-48423DC2C7E3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772" name="Left-right Arrow 6">
            <a:extLst>
              <a:ext uri="{FF2B5EF4-FFF2-40B4-BE49-F238E27FC236}">
                <a16:creationId xmlns:a16="http://schemas.microsoft.com/office/drawing/2014/main" id="{1C4C8DB3-F20C-364D-BF85-3A5A9843A5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5563" y="1706563"/>
            <a:ext cx="163512" cy="307975"/>
          </a:xfrm>
          <a:prstGeom prst="leftRightArrow">
            <a:avLst>
              <a:gd name="adj1" fmla="val 50000"/>
              <a:gd name="adj2" fmla="val 50000"/>
            </a:avLst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en-DE" altLang="en-DE" sz="120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89283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Titel 1">
            <a:extLst>
              <a:ext uri="{FF2B5EF4-FFF2-40B4-BE49-F238E27FC236}">
                <a16:creationId xmlns:a16="http://schemas.microsoft.com/office/drawing/2014/main" id="{D50048DE-9F63-1442-AC5E-F981A55A1A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Talk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altLang="en-DE" dirty="0" err="1">
                <a:latin typeface="Arial" panose="020B0604020202020204" pitchFamily="34" charset="0"/>
                <a:cs typeface="Arial" panose="020B0604020202020204" pitchFamily="34" charset="0"/>
              </a:rPr>
              <a:t>me</a:t>
            </a:r>
            <a:endParaRPr lang="de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D80440D-B4D2-E949-B317-415A8984C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811213"/>
            <a:ext cx="8404994" cy="3521075"/>
          </a:xfrm>
        </p:spPr>
        <p:txBody>
          <a:bodyPr anchor="t"/>
          <a:lstStyle/>
          <a:p>
            <a:pPr lvl="1" indent="0" fontAlgn="auto">
              <a:spcAft>
                <a:spcPts val="0"/>
              </a:spcAft>
              <a:buFont typeface="Wingdings" charset="2"/>
              <a:buNone/>
              <a:defRPr/>
            </a:pPr>
            <a:endParaRPr lang="de-DE" sz="2000" dirty="0">
              <a:solidFill>
                <a:schemeClr val="accent1"/>
              </a:solidFill>
            </a:endParaRPr>
          </a:p>
          <a:p>
            <a:pPr marL="6350" lvl="2" indent="0" fontAlgn="auto">
              <a:spcAft>
                <a:spcPts val="0"/>
              </a:spcAft>
              <a:buFont typeface="Symbol" charset="2"/>
              <a:buNone/>
              <a:defRPr/>
            </a:pPr>
            <a:r>
              <a:rPr lang="de-DE" sz="2000" dirty="0">
                <a:solidFill>
                  <a:schemeClr val="accent1"/>
                </a:solidFill>
              </a:rPr>
              <a:t> 	          	</a:t>
            </a:r>
            <a:r>
              <a:rPr lang="de-DE" sz="2000" dirty="0" err="1">
                <a:solidFill>
                  <a:schemeClr val="accent1"/>
                </a:solidFill>
              </a:rPr>
              <a:t>We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are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looking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for</a:t>
            </a:r>
            <a:r>
              <a:rPr lang="de-DE" sz="2000" dirty="0">
                <a:solidFill>
                  <a:schemeClr val="accent1"/>
                </a:solidFill>
              </a:rPr>
              <a:t> a </a:t>
            </a:r>
            <a:r>
              <a:rPr lang="de-DE" sz="2000" b="1" dirty="0" err="1">
                <a:solidFill>
                  <a:schemeClr val="accent1"/>
                </a:solidFill>
              </a:rPr>
              <a:t>Machine</a:t>
            </a:r>
            <a:r>
              <a:rPr lang="de-DE" sz="2000" b="1" dirty="0">
                <a:solidFill>
                  <a:schemeClr val="accent1"/>
                </a:solidFill>
              </a:rPr>
              <a:t> Learning Lead Engineer</a:t>
            </a:r>
            <a:r>
              <a:rPr lang="de-DE" sz="2000" dirty="0">
                <a:solidFill>
                  <a:schemeClr val="accent1"/>
                </a:solidFill>
              </a:rPr>
              <a:t>,</a:t>
            </a:r>
          </a:p>
          <a:p>
            <a:pPr marL="6350" lvl="2" indent="0" fontAlgn="auto">
              <a:spcAft>
                <a:spcPts val="0"/>
              </a:spcAft>
              <a:buFont typeface="Symbol" charset="2"/>
              <a:buNone/>
              <a:defRPr/>
            </a:pPr>
            <a:r>
              <a:rPr lang="de-DE" sz="2000" dirty="0">
                <a:solidFill>
                  <a:schemeClr val="accent1"/>
                </a:solidFill>
              </a:rPr>
              <a:t>		    	</a:t>
            </a:r>
            <a:r>
              <a:rPr lang="de-DE" sz="2000" dirty="0" err="1">
                <a:solidFill>
                  <a:schemeClr val="accent1"/>
                </a:solidFill>
              </a:rPr>
              <a:t>feel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free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to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ask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my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any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questions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here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or</a:t>
            </a:r>
            <a:r>
              <a:rPr lang="de-DE" sz="2000" dirty="0">
                <a:solidFill>
                  <a:schemeClr val="accent1"/>
                </a:solidFill>
              </a:rPr>
              <a:t> in </a:t>
            </a:r>
            <a:r>
              <a:rPr lang="de-DE" sz="2000" dirty="0" err="1">
                <a:solidFill>
                  <a:schemeClr val="accent1"/>
                </a:solidFill>
              </a:rPr>
              <a:t>slack</a:t>
            </a:r>
            <a:r>
              <a:rPr lang="de-DE" sz="2000" dirty="0">
                <a:solidFill>
                  <a:schemeClr val="accent1"/>
                </a:solidFill>
              </a:rPr>
              <a:t>.</a:t>
            </a:r>
          </a:p>
          <a:p>
            <a:pPr marL="6350" lvl="2" indent="0" fontAlgn="auto">
              <a:spcAft>
                <a:spcPts val="0"/>
              </a:spcAft>
              <a:buFont typeface="Symbol" charset="2"/>
              <a:buNone/>
              <a:defRPr/>
            </a:pPr>
            <a:r>
              <a:rPr lang="de-DE" sz="2000" dirty="0">
                <a:solidFill>
                  <a:schemeClr val="accent1"/>
                </a:solidFill>
              </a:rPr>
              <a:t>		</a:t>
            </a:r>
          </a:p>
          <a:p>
            <a:r>
              <a:rPr lang="de-DE" sz="2000" dirty="0">
                <a:solidFill>
                  <a:schemeClr val="accent1"/>
                </a:solidFill>
              </a:rPr>
              <a:t>		</a:t>
            </a:r>
          </a:p>
          <a:p>
            <a:pPr lvl="0">
              <a:lnSpc>
                <a:spcPct val="100000"/>
              </a:lnSpc>
              <a:spcBef>
                <a:spcPct val="30000"/>
              </a:spcBef>
              <a:defRPr/>
            </a:pPr>
            <a:r>
              <a:rPr lang="de-DE" sz="2000" dirty="0">
                <a:solidFill>
                  <a:schemeClr val="accent1"/>
                </a:solidFill>
              </a:rPr>
              <a:t>		      </a:t>
            </a:r>
            <a:r>
              <a:rPr lang="de-DE" sz="2000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Join the ML Ops Slack Channel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to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talk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to</a:t>
            </a:r>
            <a:r>
              <a:rPr lang="de-DE" sz="2000" dirty="0">
                <a:solidFill>
                  <a:schemeClr val="accent1"/>
                </a:solidFill>
              </a:rPr>
              <a:t> </a:t>
            </a:r>
            <a:r>
              <a:rPr lang="de-DE" sz="2000" dirty="0" err="1">
                <a:solidFill>
                  <a:schemeClr val="accent1"/>
                </a:solidFill>
              </a:rPr>
              <a:t>others</a:t>
            </a:r>
            <a:r>
              <a:rPr lang="de-DE" sz="2000" dirty="0">
                <a:solidFill>
                  <a:schemeClr val="accent1"/>
                </a:solidFill>
              </a:rPr>
              <a:t>			 	  </a:t>
            </a:r>
            <a:br>
              <a:rPr lang="de-DE" sz="2000" dirty="0">
                <a:solidFill>
                  <a:schemeClr val="accent1"/>
                </a:solidFill>
              </a:rPr>
            </a:br>
            <a:r>
              <a:rPr lang="de-DE" sz="2000" dirty="0">
                <a:solidFill>
                  <a:schemeClr val="accent1"/>
                </a:solidFill>
              </a:rPr>
              <a:t>		      </a:t>
            </a:r>
            <a:r>
              <a:rPr lang="de-DE" sz="2000" dirty="0" err="1">
                <a:solidFill>
                  <a:schemeClr val="accent1"/>
                </a:solidFill>
              </a:rPr>
              <a:t>working</a:t>
            </a:r>
            <a:r>
              <a:rPr lang="de-DE" sz="2000" dirty="0">
                <a:solidFill>
                  <a:schemeClr val="accent1"/>
                </a:solidFill>
              </a:rPr>
              <a:t> on </a:t>
            </a:r>
            <a:r>
              <a:rPr lang="de-DE" sz="2000" dirty="0" err="1">
                <a:solidFill>
                  <a:schemeClr val="accent1"/>
                </a:solidFill>
              </a:rPr>
              <a:t>Machine</a:t>
            </a:r>
            <a:r>
              <a:rPr lang="de-DE" sz="2000" dirty="0">
                <a:solidFill>
                  <a:schemeClr val="accent1"/>
                </a:solidFill>
              </a:rPr>
              <a:t> Learning in </a:t>
            </a:r>
            <a:r>
              <a:rPr lang="de-DE" sz="2000" dirty="0" err="1">
                <a:solidFill>
                  <a:schemeClr val="accent1"/>
                </a:solidFill>
              </a:rPr>
              <a:t>production</a:t>
            </a:r>
            <a:r>
              <a:rPr lang="de-DE" sz="2000" dirty="0">
                <a:solidFill>
                  <a:schemeClr val="accent1"/>
                </a:solidFill>
              </a:rPr>
              <a:t>.</a:t>
            </a:r>
          </a:p>
          <a:p>
            <a:pPr lvl="0">
              <a:lnSpc>
                <a:spcPct val="100000"/>
              </a:lnSpc>
              <a:spcBef>
                <a:spcPct val="30000"/>
              </a:spcBef>
              <a:defRPr/>
            </a:pPr>
            <a:r>
              <a:rPr lang="de-DE" sz="2000" dirty="0">
                <a:solidFill>
                  <a:schemeClr val="accent1"/>
                </a:solidFill>
              </a:rPr>
              <a:t>		  </a:t>
            </a:r>
          </a:p>
          <a:p>
            <a:pPr marL="6350" lvl="2" indent="0" fontAlgn="auto">
              <a:spcAft>
                <a:spcPts val="0"/>
              </a:spcAft>
              <a:buFont typeface="Symbol" charset="2"/>
              <a:buNone/>
              <a:defRPr/>
            </a:pPr>
            <a:endParaRPr lang="de-DE" sz="20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de-DE" sz="20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de-DE" sz="20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de-DE" sz="20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br>
              <a:rPr lang="en-GB" sz="2000" dirty="0">
                <a:solidFill>
                  <a:schemeClr val="accent1"/>
                </a:solidFill>
              </a:rPr>
            </a:br>
            <a:endParaRPr lang="de-DE" sz="20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de-DE" sz="20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de-DE" sz="20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de-DE" sz="20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de-DE" sz="2000" dirty="0">
              <a:solidFill>
                <a:schemeClr val="accent1"/>
              </a:solidFill>
            </a:endParaRP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4C3FF7CE-1517-7543-A434-9B31B2F815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r="25758"/>
          <a:stretch/>
        </p:blipFill>
        <p:spPr>
          <a:xfrm>
            <a:off x="512763" y="2416732"/>
            <a:ext cx="1054035" cy="110916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B49370C-EA6D-9248-ABA6-39B23E74C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763" y="977625"/>
            <a:ext cx="1054035" cy="1054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1FA08-0F0C-D647-9158-79B8B7AAC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93B6A-F8DD-624D-960F-5F93E4355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BB7515-16B7-AC47-9C3A-7CD01CCA4B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04344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el 1">
            <a:extLst>
              <a:ext uri="{FF2B5EF4-FFF2-40B4-BE49-F238E27FC236}">
                <a16:creationId xmlns:a16="http://schemas.microsoft.com/office/drawing/2014/main" id="{EDC0585B-0566-B345-BA60-191933F485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12290" name="Inhaltsplatzhalter 2">
            <a:extLst>
              <a:ext uri="{FF2B5EF4-FFF2-40B4-BE49-F238E27FC236}">
                <a16:creationId xmlns:a16="http://schemas.microsoft.com/office/drawing/2014/main" id="{B391866A-1205-6043-BFF4-E510A76A7BB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512763" y="1012825"/>
            <a:ext cx="8269287" cy="3519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marL="228600" lvl="1" indent="-2286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AutoNum type="arabicPeriod"/>
            </a:pPr>
            <a:endParaRPr lang="en-GB" altLang="en-DE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8692BAB4-A81E-7847-B4F9-09C8C614A9C3}"/>
              </a:ext>
            </a:extLst>
          </p:cNvPr>
          <p:cNvSpPr/>
          <p:nvPr/>
        </p:nvSpPr>
        <p:spPr>
          <a:xfrm>
            <a:off x="7002780" y="746760"/>
            <a:ext cx="1059180" cy="1303020"/>
          </a:xfrm>
          <a:prstGeom prst="triangle">
            <a:avLst/>
          </a:prstGeom>
          <a:noFill/>
          <a:ln w="12700">
            <a:miter lim="400000"/>
          </a:ln>
        </p:spPr>
        <p:txBody>
          <a:bodyPr lIns="0" tIns="0" rIns="0" bIns="0" rtlCol="0" anchor="b"/>
          <a:lstStyle/>
          <a:p>
            <a:pPr algn="ctr"/>
            <a:r>
              <a:rPr lang="en-DE" sz="1200" dirty="0">
                <a:solidFill>
                  <a:schemeClr val="bg1"/>
                </a:solidFill>
                <a:latin typeface="Arial"/>
                <a:cs typeface="Arial"/>
              </a:rPr>
              <a:t>sdfdsf</a:t>
            </a:r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E1C2F178-01BB-5647-887A-AD3689A865CF}"/>
              </a:ext>
            </a:extLst>
          </p:cNvPr>
          <p:cNvSpPr/>
          <p:nvPr/>
        </p:nvSpPr>
        <p:spPr>
          <a:xfrm>
            <a:off x="2036191" y="1169219"/>
            <a:ext cx="2923788" cy="1902725"/>
          </a:xfrm>
          <a:prstGeom prst="triangle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algn="ctr"/>
            <a:r>
              <a:rPr lang="en-DE" sz="2000" dirty="0">
                <a:solidFill>
                  <a:schemeClr val="bg1"/>
                </a:solidFill>
                <a:latin typeface="Arial"/>
                <a:cs typeface="Arial"/>
              </a:rPr>
              <a:t>Add ML Monitoring</a:t>
            </a:r>
          </a:p>
        </p:txBody>
      </p:sp>
      <p:sp>
        <p:nvSpPr>
          <p:cNvPr id="5" name="Trapezium 4">
            <a:extLst>
              <a:ext uri="{FF2B5EF4-FFF2-40B4-BE49-F238E27FC236}">
                <a16:creationId xmlns:a16="http://schemas.microsoft.com/office/drawing/2014/main" id="{2A98A13C-2CB3-B04C-9350-F3FA4A68C5C9}"/>
              </a:ext>
            </a:extLst>
          </p:cNvPr>
          <p:cNvSpPr/>
          <p:nvPr/>
        </p:nvSpPr>
        <p:spPr>
          <a:xfrm>
            <a:off x="272398" y="3099213"/>
            <a:ext cx="6430060" cy="1562188"/>
          </a:xfrm>
          <a:prstGeom prst="trapezoid">
            <a:avLst>
              <a:gd name="adj" fmla="val 109349"/>
            </a:avLst>
          </a:prstGeom>
          <a:solidFill>
            <a:schemeClr val="tx1"/>
          </a:solidFill>
          <a:ln w="38100">
            <a:noFill/>
            <a:miter lim="400000"/>
          </a:ln>
        </p:spPr>
        <p:txBody>
          <a:bodyPr lIns="0" tIns="0" rIns="0" bIns="0" rtlCol="0" anchor="ctr"/>
          <a:lstStyle/>
          <a:p>
            <a:pPr algn="ctr"/>
            <a:r>
              <a:rPr lang="en-DE" sz="2000" dirty="0">
                <a:solidFill>
                  <a:schemeClr val="bg1"/>
                </a:solidFill>
                <a:latin typeface="Arial"/>
                <a:cs typeface="Arial"/>
              </a:rPr>
              <a:t>Implement Basic Software Monitoring</a:t>
            </a:r>
          </a:p>
        </p:txBody>
      </p:sp>
      <p:pic>
        <p:nvPicPr>
          <p:cNvPr id="1026" name="Picture 2" descr="youtube down monkey [ Download - Logo - icon ] png svg logo download">
            <a:extLst>
              <a:ext uri="{FF2B5EF4-FFF2-40B4-BE49-F238E27FC236}">
                <a16:creationId xmlns:a16="http://schemas.microsoft.com/office/drawing/2014/main" id="{F7B5D6E9-314E-3647-B633-E8655C5BB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928" y="953671"/>
            <a:ext cx="1699871" cy="1817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A94529-0907-134D-8DFF-6235165FE247}"/>
              </a:ext>
            </a:extLst>
          </p:cNvPr>
          <p:cNvSpPr txBox="1"/>
          <p:nvPr/>
        </p:nvSpPr>
        <p:spPr>
          <a:xfrm>
            <a:off x="6396799" y="2203449"/>
            <a:ext cx="308995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DE" sz="2000" dirty="0">
                <a:latin typeface="Arial"/>
                <a:cs typeface="Arial"/>
              </a:rPr>
              <a:t>Use simple tooling</a:t>
            </a:r>
          </a:p>
        </p:txBody>
      </p:sp>
    </p:spTree>
    <p:extLst>
      <p:ext uri="{BB962C8B-B14F-4D97-AF65-F5344CB8AC3E}">
        <p14:creationId xmlns:p14="http://schemas.microsoft.com/office/powerpoint/2010/main" val="493027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itel 1">
            <a:extLst>
              <a:ext uri="{FF2B5EF4-FFF2-40B4-BE49-F238E27FC236}">
                <a16:creationId xmlns:a16="http://schemas.microsoft.com/office/drawing/2014/main" id="{EDC0585B-0566-B345-BA60-191933F485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de-DE" altLang="en-DE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12290" name="Inhaltsplatzhalter 2">
            <a:extLst>
              <a:ext uri="{FF2B5EF4-FFF2-40B4-BE49-F238E27FC236}">
                <a16:creationId xmlns:a16="http://schemas.microsoft.com/office/drawing/2014/main" id="{B391866A-1205-6043-BFF4-E510A76A7BB5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 bwMode="auto">
          <a:xfrm>
            <a:off x="512763" y="1012825"/>
            <a:ext cx="8269287" cy="3519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marL="228600" lvl="1" indent="-22860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AutoNum type="arabicPeriod"/>
            </a:pPr>
            <a:endParaRPr lang="en-GB" altLang="en-DE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8692BAB4-A81E-7847-B4F9-09C8C614A9C3}"/>
              </a:ext>
            </a:extLst>
          </p:cNvPr>
          <p:cNvSpPr/>
          <p:nvPr/>
        </p:nvSpPr>
        <p:spPr>
          <a:xfrm>
            <a:off x="7002780" y="746760"/>
            <a:ext cx="1059180" cy="1303020"/>
          </a:xfrm>
          <a:prstGeom prst="triangle">
            <a:avLst/>
          </a:prstGeom>
          <a:noFill/>
          <a:ln w="12700">
            <a:miter lim="400000"/>
          </a:ln>
        </p:spPr>
        <p:txBody>
          <a:bodyPr lIns="0" tIns="0" rIns="0" bIns="0" rtlCol="0" anchor="b"/>
          <a:lstStyle/>
          <a:p>
            <a:pPr algn="ctr"/>
            <a:r>
              <a:rPr lang="en-DE" sz="1200" dirty="0">
                <a:solidFill>
                  <a:schemeClr val="bg1"/>
                </a:solidFill>
                <a:latin typeface="Arial"/>
                <a:cs typeface="Arial"/>
              </a:rPr>
              <a:t>sdfdsf</a:t>
            </a:r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E1C2F178-01BB-5647-887A-AD3689A865CF}"/>
              </a:ext>
            </a:extLst>
          </p:cNvPr>
          <p:cNvSpPr/>
          <p:nvPr/>
        </p:nvSpPr>
        <p:spPr>
          <a:xfrm>
            <a:off x="2036191" y="1169219"/>
            <a:ext cx="2923788" cy="1902725"/>
          </a:xfrm>
          <a:prstGeom prst="triangle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0" tIns="0" rIns="0" bIns="0" rtlCol="0" anchor="ctr"/>
          <a:lstStyle/>
          <a:p>
            <a:pPr algn="ctr"/>
            <a:r>
              <a:rPr lang="en-DE" sz="2000" dirty="0">
                <a:solidFill>
                  <a:schemeClr val="bg1"/>
                </a:solidFill>
                <a:latin typeface="Arial"/>
                <a:cs typeface="Arial"/>
              </a:rPr>
              <a:t>Add ML Monitoring</a:t>
            </a:r>
          </a:p>
        </p:txBody>
      </p:sp>
      <p:sp>
        <p:nvSpPr>
          <p:cNvPr id="5" name="Trapezium 4">
            <a:extLst>
              <a:ext uri="{FF2B5EF4-FFF2-40B4-BE49-F238E27FC236}">
                <a16:creationId xmlns:a16="http://schemas.microsoft.com/office/drawing/2014/main" id="{2A98A13C-2CB3-B04C-9350-F3FA4A68C5C9}"/>
              </a:ext>
            </a:extLst>
          </p:cNvPr>
          <p:cNvSpPr/>
          <p:nvPr/>
        </p:nvSpPr>
        <p:spPr>
          <a:xfrm>
            <a:off x="272398" y="3099213"/>
            <a:ext cx="6430060" cy="1562188"/>
          </a:xfrm>
          <a:prstGeom prst="trapezoid">
            <a:avLst>
              <a:gd name="adj" fmla="val 109349"/>
            </a:avLst>
          </a:prstGeom>
          <a:solidFill>
            <a:schemeClr val="tx1"/>
          </a:solidFill>
          <a:ln w="38100">
            <a:solidFill>
              <a:schemeClr val="accent3"/>
            </a:solidFill>
            <a:miter lim="400000"/>
          </a:ln>
        </p:spPr>
        <p:txBody>
          <a:bodyPr lIns="0" tIns="0" rIns="0" bIns="0" rtlCol="0" anchor="ctr"/>
          <a:lstStyle/>
          <a:p>
            <a:pPr algn="ctr"/>
            <a:r>
              <a:rPr lang="en-DE" sz="2000" dirty="0">
                <a:solidFill>
                  <a:schemeClr val="bg1"/>
                </a:solidFill>
                <a:latin typeface="Arial"/>
                <a:cs typeface="Arial"/>
              </a:rPr>
              <a:t>Implement Basic Software Monitoring</a:t>
            </a:r>
          </a:p>
        </p:txBody>
      </p:sp>
      <p:pic>
        <p:nvPicPr>
          <p:cNvPr id="1026" name="Picture 2" descr="youtube down monkey [ Download - Logo - icon ] png svg logo download">
            <a:extLst>
              <a:ext uri="{FF2B5EF4-FFF2-40B4-BE49-F238E27FC236}">
                <a16:creationId xmlns:a16="http://schemas.microsoft.com/office/drawing/2014/main" id="{F7B5D6E9-314E-3647-B633-E8655C5BB8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928" y="953671"/>
            <a:ext cx="1699871" cy="1817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A94529-0907-134D-8DFF-6235165FE247}"/>
              </a:ext>
            </a:extLst>
          </p:cNvPr>
          <p:cNvSpPr txBox="1"/>
          <p:nvPr/>
        </p:nvSpPr>
        <p:spPr>
          <a:xfrm>
            <a:off x="6396799" y="2203449"/>
            <a:ext cx="308995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DE" sz="2000" dirty="0">
                <a:latin typeface="Arial"/>
                <a:cs typeface="Arial"/>
              </a:rPr>
              <a:t>Use simple tooling</a:t>
            </a:r>
          </a:p>
        </p:txBody>
      </p:sp>
    </p:spTree>
    <p:extLst>
      <p:ext uri="{BB962C8B-B14F-4D97-AF65-F5344CB8AC3E}">
        <p14:creationId xmlns:p14="http://schemas.microsoft.com/office/powerpoint/2010/main" val="2086909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el 1">
            <a:extLst>
              <a:ext uri="{FF2B5EF4-FFF2-40B4-BE49-F238E27FC236}">
                <a16:creationId xmlns:a16="http://schemas.microsoft.com/office/drawing/2014/main" id="{BBBE9E72-12EA-6944-AEEB-CBFF02C905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Software Monitoring Basics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0A9BBC-EB06-3049-AACA-72159C42A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1054894"/>
            <a:ext cx="8269287" cy="3519488"/>
          </a:xfrm>
        </p:spPr>
        <p:txBody>
          <a:bodyPr anchor="t"/>
          <a:lstStyle/>
          <a:p>
            <a:r>
              <a:rPr lang="en-GB" sz="2000" dirty="0">
                <a:solidFill>
                  <a:schemeClr val="accent1"/>
                </a:solidFill>
              </a:rPr>
              <a:t>Everybody(!) experiences regular</a:t>
            </a:r>
            <a:br>
              <a:rPr lang="en-GB" sz="2000" dirty="0">
                <a:solidFill>
                  <a:schemeClr val="accent1"/>
                </a:solidFill>
              </a:rPr>
            </a:br>
            <a:r>
              <a:rPr lang="en-GB" sz="2000" dirty="0">
                <a:solidFill>
                  <a:schemeClr val="accent1"/>
                </a:solidFill>
              </a:rPr>
              <a:t>problems</a:t>
            </a:r>
          </a:p>
          <a:p>
            <a:pPr marL="611188" lvl="1" indent="-342900"/>
            <a:r>
              <a:rPr lang="en-GB" sz="2000" dirty="0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Cloud Health</a:t>
            </a:r>
            <a:endParaRPr lang="en-GB" sz="2000" dirty="0">
              <a:solidFill>
                <a:schemeClr val="accent1"/>
              </a:solidFill>
            </a:endParaRPr>
          </a:p>
          <a:p>
            <a:pPr marL="611188" lvl="1" indent="-342900"/>
            <a:r>
              <a:rPr lang="en-GB" sz="2000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AWS Health </a:t>
            </a:r>
            <a:endParaRPr lang="en-GB" sz="2000" dirty="0">
              <a:solidFill>
                <a:schemeClr val="accent1"/>
              </a:solidFill>
            </a:endParaRPr>
          </a:p>
          <a:p>
            <a:pPr marL="554038" lvl="1" indent="-285750">
              <a:buFont typeface="Arial" panose="020B0604020202020204" pitchFamily="34" charset="0"/>
              <a:buChar char="•"/>
            </a:pPr>
            <a:endParaRPr lang="en-GB" sz="2000" dirty="0">
              <a:solidFill>
                <a:schemeClr val="accent1"/>
              </a:solidFill>
            </a:endParaRPr>
          </a:p>
          <a:p>
            <a:endParaRPr lang="en-GB" sz="2000" dirty="0">
              <a:solidFill>
                <a:schemeClr val="accent1"/>
              </a:solidFill>
            </a:endParaRPr>
          </a:p>
          <a:p>
            <a:r>
              <a:rPr lang="en-GB" sz="2000" dirty="0">
                <a:solidFill>
                  <a:schemeClr val="accent1"/>
                </a:solidFill>
              </a:rPr>
              <a:t>Typical: bugs, human error</a:t>
            </a:r>
          </a:p>
          <a:p>
            <a:pPr lvl="1" indent="0">
              <a:buNone/>
            </a:pPr>
            <a:endParaRPr lang="en-GB" sz="2000" dirty="0">
              <a:solidFill>
                <a:schemeClr val="accent1"/>
              </a:solidFill>
            </a:endParaRPr>
          </a:p>
          <a:p>
            <a:r>
              <a:rPr lang="en-GB" sz="2000" dirty="0">
                <a:solidFill>
                  <a:schemeClr val="accent1"/>
                </a:solidFill>
              </a:rPr>
              <a:t>You </a:t>
            </a:r>
            <a:r>
              <a:rPr lang="en-GB" sz="2000" b="1" dirty="0">
                <a:solidFill>
                  <a:schemeClr val="accent1"/>
                </a:solidFill>
              </a:rPr>
              <a:t>cannot avoid </a:t>
            </a:r>
            <a:r>
              <a:rPr lang="en-GB" sz="2000" dirty="0">
                <a:solidFill>
                  <a:schemeClr val="accent1"/>
                </a:solidFill>
              </a:rPr>
              <a:t>problems, just </a:t>
            </a:r>
            <a:r>
              <a:rPr lang="en-GB" sz="2000" b="1" dirty="0">
                <a:solidFill>
                  <a:schemeClr val="accent1"/>
                </a:solidFill>
              </a:rPr>
              <a:t>detect</a:t>
            </a:r>
            <a:r>
              <a:rPr lang="en-GB" sz="2000" dirty="0">
                <a:solidFill>
                  <a:schemeClr val="accent1"/>
                </a:solidFill>
              </a:rPr>
              <a:t> them </a:t>
            </a:r>
            <a:r>
              <a:rPr lang="en-GB" sz="2000" b="1" dirty="0">
                <a:solidFill>
                  <a:schemeClr val="accent1"/>
                </a:solidFill>
              </a:rPr>
              <a:t>fast</a:t>
            </a:r>
            <a:r>
              <a:rPr lang="en-GB" sz="2000" dirty="0">
                <a:solidFill>
                  <a:schemeClr val="accent1"/>
                </a:solidFill>
              </a:rPr>
              <a:t> and </a:t>
            </a:r>
            <a:r>
              <a:rPr lang="en-GB" sz="2000" b="1" dirty="0">
                <a:solidFill>
                  <a:schemeClr val="accent1"/>
                </a:solidFill>
              </a:rPr>
              <a:t>act based on severity</a:t>
            </a:r>
            <a:endParaRPr lang="en-GB" sz="2000" dirty="0">
              <a:solidFill>
                <a:schemeClr val="accent1"/>
              </a:solidFill>
            </a:endParaRPr>
          </a:p>
        </p:txBody>
      </p:sp>
      <p:sp>
        <p:nvSpPr>
          <p:cNvPr id="20483" name="Text Placeholder 3">
            <a:extLst>
              <a:ext uri="{FF2B5EF4-FFF2-40B4-BE49-F238E27FC236}">
                <a16:creationId xmlns:a16="http://schemas.microsoft.com/office/drawing/2014/main" id="{A4A9A2E1-EC13-904E-BD91-B20A786838D9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290" name="Picture 2" descr="Computer Problem GIF">
            <a:extLst>
              <a:ext uri="{FF2B5EF4-FFF2-40B4-BE49-F238E27FC236}">
                <a16:creationId xmlns:a16="http://schemas.microsoft.com/office/drawing/2014/main" id="{9D35CA19-809F-2A42-8DA9-237BF297A1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1" r="6718"/>
          <a:stretch/>
        </p:blipFill>
        <p:spPr bwMode="auto">
          <a:xfrm>
            <a:off x="4888523" y="611187"/>
            <a:ext cx="4059237" cy="2595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9666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el 1">
            <a:extLst>
              <a:ext uri="{FF2B5EF4-FFF2-40B4-BE49-F238E27FC236}">
                <a16:creationId xmlns:a16="http://schemas.microsoft.com/office/drawing/2014/main" id="{BBBE9E72-12EA-6944-AEEB-CBFF02C905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Use the four golden signals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0A9BBC-EB06-3049-AACA-72159C42A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2" y="1054894"/>
            <a:ext cx="8269287" cy="3519488"/>
          </a:xfrm>
        </p:spPr>
        <p:txBody>
          <a:bodyPr anchor="t"/>
          <a:lstStyle/>
          <a:p>
            <a:r>
              <a:rPr lang="en-GB" sz="2000" b="1" dirty="0">
                <a:solidFill>
                  <a:schemeClr val="accent1"/>
                </a:solidFill>
              </a:rPr>
              <a:t>Latency</a:t>
            </a:r>
            <a:r>
              <a:rPr lang="en-GB" sz="2000" dirty="0">
                <a:solidFill>
                  <a:schemeClr val="accent1"/>
                </a:solidFill>
              </a:rPr>
              <a:t>: the time it takes to serve a request</a:t>
            </a:r>
            <a:br>
              <a:rPr lang="en-GB" sz="2000" dirty="0">
                <a:solidFill>
                  <a:schemeClr val="accent1"/>
                </a:solidFill>
              </a:rPr>
            </a:br>
            <a:endParaRPr lang="en-GB" sz="2000" dirty="0">
              <a:solidFill>
                <a:schemeClr val="accent1"/>
              </a:solidFill>
            </a:endParaRPr>
          </a:p>
          <a:p>
            <a:r>
              <a:rPr lang="en-GB" sz="2000" b="1" dirty="0">
                <a:solidFill>
                  <a:schemeClr val="accent1"/>
                </a:solidFill>
              </a:rPr>
              <a:t>Traffic</a:t>
            </a:r>
            <a:r>
              <a:rPr lang="en-GB" sz="2000" dirty="0">
                <a:solidFill>
                  <a:schemeClr val="accent1"/>
                </a:solidFill>
              </a:rPr>
              <a:t>: the total number of requests </a:t>
            </a:r>
            <a:br>
              <a:rPr lang="en-GB" sz="2000" dirty="0">
                <a:solidFill>
                  <a:schemeClr val="accent1"/>
                </a:solidFill>
              </a:rPr>
            </a:br>
            <a:endParaRPr lang="en-GB" sz="2000" dirty="0">
              <a:solidFill>
                <a:schemeClr val="accent1"/>
              </a:solidFill>
            </a:endParaRPr>
          </a:p>
          <a:p>
            <a:r>
              <a:rPr lang="en-GB" sz="2000" b="1" dirty="0">
                <a:solidFill>
                  <a:schemeClr val="accent1"/>
                </a:solidFill>
              </a:rPr>
              <a:t>Errors</a:t>
            </a:r>
            <a:r>
              <a:rPr lang="en-GB" sz="2000" dirty="0">
                <a:solidFill>
                  <a:schemeClr val="accent1"/>
                </a:solidFill>
              </a:rPr>
              <a:t>: the number of requests that fail</a:t>
            </a:r>
            <a:br>
              <a:rPr lang="en-GB" sz="2000" dirty="0">
                <a:solidFill>
                  <a:schemeClr val="accent1"/>
                </a:solidFill>
              </a:rPr>
            </a:br>
            <a:endParaRPr lang="en-GB" sz="2000" dirty="0">
              <a:solidFill>
                <a:schemeClr val="accent1"/>
              </a:solidFill>
            </a:endParaRPr>
          </a:p>
          <a:p>
            <a:r>
              <a:rPr lang="en-GB" sz="2000" b="1" dirty="0">
                <a:solidFill>
                  <a:schemeClr val="accent1"/>
                </a:solidFill>
              </a:rPr>
              <a:t>Saturation</a:t>
            </a:r>
            <a:r>
              <a:rPr lang="en-GB" sz="2000" dirty="0">
                <a:solidFill>
                  <a:schemeClr val="accent1"/>
                </a:solidFill>
              </a:rPr>
              <a:t>: the load on your network and servers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b="1" dirty="0">
              <a:solidFill>
                <a:schemeClr val="accent1"/>
              </a:solidFill>
            </a:endParaRPr>
          </a:p>
          <a:p>
            <a:pPr marL="611188" lvl="1" indent="-342900">
              <a:buFont typeface="Wingdings" pitchFamily="2" charset="2"/>
              <a:buChar char="à"/>
            </a:pPr>
            <a:r>
              <a:rPr lang="en-GB" sz="2000" dirty="0">
                <a:solidFill>
                  <a:schemeClr val="accent1"/>
                </a:solidFill>
              </a:rPr>
              <a:t>we focus on </a:t>
            </a:r>
            <a:r>
              <a:rPr lang="en-GB" sz="2000" b="1" dirty="0">
                <a:solidFill>
                  <a:schemeClr val="accent1"/>
                </a:solidFill>
              </a:rPr>
              <a:t>symptoms</a:t>
            </a:r>
            <a:r>
              <a:rPr lang="en-GB" sz="2000" dirty="0">
                <a:solidFill>
                  <a:schemeClr val="accent1"/>
                </a:solidFill>
              </a:rPr>
              <a:t>, meaning </a:t>
            </a:r>
            <a:r>
              <a:rPr lang="en-GB" sz="2000" b="1" dirty="0">
                <a:solidFill>
                  <a:schemeClr val="accent1"/>
                </a:solidFill>
              </a:rPr>
              <a:t>end-user pain</a:t>
            </a:r>
            <a:r>
              <a:rPr lang="en-GB" sz="2000" dirty="0">
                <a:solidFill>
                  <a:schemeClr val="accent1"/>
                </a:solidFill>
              </a:rPr>
              <a:t>, not causes</a:t>
            </a:r>
          </a:p>
          <a:p>
            <a:pPr marL="611188" lvl="1" indent="-342900">
              <a:buFont typeface="Wingdings" pitchFamily="2" charset="2"/>
              <a:buChar char="à"/>
            </a:pPr>
            <a:r>
              <a:rPr lang="en-GB" sz="2000" dirty="0">
                <a:solidFill>
                  <a:schemeClr val="accent1"/>
                </a:solidFill>
              </a:rPr>
              <a:t>Use them for all of your products</a:t>
            </a:r>
          </a:p>
          <a:p>
            <a:pPr marL="554038" lvl="1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br>
              <a:rPr lang="en-GB" sz="1600" dirty="0"/>
            </a:b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</p:txBody>
      </p:sp>
      <p:sp>
        <p:nvSpPr>
          <p:cNvPr id="20483" name="Text Placeholder 3">
            <a:extLst>
              <a:ext uri="{FF2B5EF4-FFF2-40B4-BE49-F238E27FC236}">
                <a16:creationId xmlns:a16="http://schemas.microsoft.com/office/drawing/2014/main" id="{A4A9A2E1-EC13-904E-BD91-B20A786838D9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345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el 1">
            <a:extLst>
              <a:ext uri="{FF2B5EF4-FFF2-40B4-BE49-F238E27FC236}">
                <a16:creationId xmlns:a16="http://schemas.microsoft.com/office/drawing/2014/main" id="{BBBE9E72-12EA-6944-AEEB-CBFF02C905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Monitoring in practice: Live Dashboards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0A9BBC-EB06-3049-AACA-72159C42A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63" y="1012825"/>
            <a:ext cx="8269287" cy="3519488"/>
          </a:xfrm>
        </p:spPr>
        <p:txBody>
          <a:bodyPr anchor="t"/>
          <a:lstStyle/>
          <a:p>
            <a:pPr marL="554038" lvl="1" indent="-285750">
              <a:buFont typeface="Arial" panose="020B0604020202020204" pitchFamily="34" charset="0"/>
              <a:buChar char="•"/>
            </a:pPr>
            <a:r>
              <a:rPr lang="en-GB" dirty="0"/>
              <a:t>Show dashboard</a:t>
            </a:r>
          </a:p>
          <a:p>
            <a:pPr marL="731838" lvl="2" indent="-285750">
              <a:buFont typeface="Arial" panose="020B0604020202020204" pitchFamily="34" charset="0"/>
              <a:buChar char="•"/>
            </a:pPr>
            <a:r>
              <a:rPr lang="en-GB" dirty="0"/>
              <a:t>Review during </a:t>
            </a:r>
            <a:r>
              <a:rPr lang="en-GB" dirty="0" err="1"/>
              <a:t>indicdent</a:t>
            </a:r>
            <a:endParaRPr lang="en-GB" dirty="0"/>
          </a:p>
          <a:p>
            <a:pPr marL="731838" lvl="2" indent="-285750">
              <a:buFont typeface="Arial" panose="020B0604020202020204" pitchFamily="34" charset="0"/>
              <a:buChar char="•"/>
            </a:pPr>
            <a:r>
              <a:rPr lang="en-GB" dirty="0"/>
              <a:t>Review weekly for operational review</a:t>
            </a:r>
          </a:p>
          <a:p>
            <a:pPr marL="554038" lvl="1" indent="-285750">
              <a:buFont typeface="Arial" panose="020B0604020202020204" pitchFamily="34" charset="0"/>
              <a:buChar char="•"/>
            </a:pPr>
            <a:r>
              <a:rPr lang="en-GB" dirty="0"/>
              <a:t>Show alerts</a:t>
            </a:r>
          </a:p>
          <a:p>
            <a:pPr marL="554038" lvl="1" indent="-285750">
              <a:buFont typeface="Arial" panose="020B0604020202020204" pitchFamily="34" charset="0"/>
              <a:buChar char="•"/>
            </a:pPr>
            <a:r>
              <a:rPr lang="en-GB" dirty="0"/>
              <a:t>If alert, pager or fix during business hours</a:t>
            </a:r>
          </a:p>
          <a:p>
            <a:pPr marL="554038" lvl="1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marL="285750" indent="-285750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br>
              <a:rPr lang="en-GB" sz="1600" dirty="0"/>
            </a:br>
            <a:endParaRPr lang="en-GB" sz="1600" dirty="0">
              <a:solidFill>
                <a:schemeClr val="accent1"/>
              </a:solidFill>
            </a:endParaRP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endParaRPr lang="en-GB" dirty="0"/>
          </a:p>
        </p:txBody>
      </p:sp>
      <p:sp>
        <p:nvSpPr>
          <p:cNvPr id="20483" name="Text Placeholder 3">
            <a:extLst>
              <a:ext uri="{FF2B5EF4-FFF2-40B4-BE49-F238E27FC236}">
                <a16:creationId xmlns:a16="http://schemas.microsoft.com/office/drawing/2014/main" id="{A4A9A2E1-EC13-904E-BD91-B20A786838D9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614363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endParaRPr lang="en-DE" alt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2D91E9DD-192B-E048-B085-78704AA15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906" y="646113"/>
            <a:ext cx="8763000" cy="429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361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el 1">
            <a:extLst>
              <a:ext uri="{FF2B5EF4-FFF2-40B4-BE49-F238E27FC236}">
                <a16:creationId xmlns:a16="http://schemas.microsoft.com/office/drawing/2014/main" id="{BBBE9E72-12EA-6944-AEEB-CBFF02C905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2763" y="273050"/>
            <a:ext cx="8269287" cy="37306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n-DE" dirty="0">
                <a:latin typeface="Arial" panose="020B0604020202020204" pitchFamily="34" charset="0"/>
                <a:cs typeface="Arial" panose="020B0604020202020204" pitchFamily="34" charset="0"/>
              </a:rPr>
              <a:t>Monitoring in practice: Get notified if a metric is too low or high</a:t>
            </a:r>
          </a:p>
        </p:txBody>
      </p:sp>
      <p:sp>
        <p:nvSpPr>
          <p:cNvPr id="20483" name="Text Placeholder 3">
            <a:extLst>
              <a:ext uri="{FF2B5EF4-FFF2-40B4-BE49-F238E27FC236}">
                <a16:creationId xmlns:a16="http://schemas.microsoft.com/office/drawing/2014/main" id="{A4A9A2E1-EC13-904E-BD91-B20A786838D9}"/>
              </a:ext>
            </a:extLst>
          </p:cNvPr>
          <p:cNvSpPr>
            <a:spLocks noGrp="1" noChangeArrowheads="1"/>
          </p:cNvSpPr>
          <p:nvPr>
            <p:ph type="body" sz="quarter" idx="10"/>
          </p:nvPr>
        </p:nvSpPr>
        <p:spPr bwMode="auto">
          <a:xfrm>
            <a:off x="512763" y="766378"/>
            <a:ext cx="8269287" cy="3016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DE" altLang="en-DE" dirty="0">
                <a:latin typeface="Arial" panose="020B0604020202020204" pitchFamily="34" charset="0"/>
                <a:cs typeface="Arial" panose="020B0604020202020204" pitchFamily="34" charset="0"/>
              </a:rPr>
              <a:t>Example with AWS Cloudwatch (many vendors offer this needed functionality) </a:t>
            </a: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46E47CF-F56B-B843-ABF6-ABDECE313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763" y="1115243"/>
            <a:ext cx="6806205" cy="346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421657"/>
      </p:ext>
    </p:extLst>
  </p:cSld>
  <p:clrMapOvr>
    <a:masterClrMapping/>
  </p:clrMapOvr>
</p:sld>
</file>

<file path=ppt/theme/theme1.xml><?xml version="1.0" encoding="utf-8"?>
<a:theme xmlns:a="http://schemas.openxmlformats.org/drawingml/2006/main" name="DKB_NeuerMaster_quer_0114">
  <a:themeElements>
    <a:clrScheme name="Benutzerdefiniert 2">
      <a:dk1>
        <a:srgbClr val="148DEA"/>
      </a:dk1>
      <a:lt1>
        <a:srgbClr val="FFFFFF"/>
      </a:lt1>
      <a:dk2>
        <a:srgbClr val="148DEA"/>
      </a:dk2>
      <a:lt2>
        <a:srgbClr val="FFFFFF"/>
      </a:lt2>
      <a:accent1>
        <a:srgbClr val="002065"/>
      </a:accent1>
      <a:accent2>
        <a:srgbClr val="3C3C3C"/>
      </a:accent2>
      <a:accent3>
        <a:srgbClr val="FF0000"/>
      </a:accent3>
      <a:accent4>
        <a:srgbClr val="66A22D"/>
      </a:accent4>
      <a:accent5>
        <a:srgbClr val="FFFFFF"/>
      </a:accent5>
      <a:accent6>
        <a:srgbClr val="FFFFFF"/>
      </a:accent6>
      <a:hlink>
        <a:srgbClr val="002065"/>
      </a:hlink>
      <a:folHlink>
        <a:srgbClr val="3C3C3C"/>
      </a:folHlink>
    </a:clrScheme>
    <a:fontScheme name="DKB Schriftarte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>
          <a:miter lim="400000"/>
        </a:ln>
      </a:spPr>
      <a:bodyPr lIns="0" tIns="0" rIns="0" bIns="0" anchor="b"/>
      <a:lstStyle>
        <a:defPPr>
          <a:defRPr sz="1200">
            <a:solidFill>
              <a:schemeClr val="bg1"/>
            </a:solidFill>
            <a:latin typeface="Arial"/>
            <a:cs typeface="Arial"/>
          </a:defRPr>
        </a:defPPr>
      </a:lst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600">
            <a:latin typeface="Arial"/>
            <a:cs typeface="Arial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19492</TotalTime>
  <Words>2591</Words>
  <Application>Microsoft Macintosh PowerPoint</Application>
  <PresentationFormat>On-screen Show (16:9)</PresentationFormat>
  <Paragraphs>454</Paragraphs>
  <Slides>35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Symbol</vt:lpstr>
      <vt:lpstr>Wingdings</vt:lpstr>
      <vt:lpstr>DKB_NeuerMaster_quer_0114</vt:lpstr>
      <vt:lpstr>What I learned from monitoring more than 30 Machine Learning Use Cases</vt:lpstr>
      <vt:lpstr>PowerPoint Presentation</vt:lpstr>
      <vt:lpstr>Machine Learning Tooling can be a little overwhelming</vt:lpstr>
      <vt:lpstr>Agenda</vt:lpstr>
      <vt:lpstr>Agenda</vt:lpstr>
      <vt:lpstr>Software Monitoring Basics</vt:lpstr>
      <vt:lpstr>Use the four golden signals</vt:lpstr>
      <vt:lpstr>Monitoring in practice: Live Dashboards</vt:lpstr>
      <vt:lpstr>Monitoring in practice: Get notified if a metric is too low or high</vt:lpstr>
      <vt:lpstr>Is traditional software monitoring enough?</vt:lpstr>
      <vt:lpstr>Silent failures causes huge commercial impact</vt:lpstr>
      <vt:lpstr>Agenda</vt:lpstr>
      <vt:lpstr>Practical Example: Process Cost Optimization for Private Loans</vt:lpstr>
      <vt:lpstr>Practical Example: Process Cost Optimization for Private Loans</vt:lpstr>
      <vt:lpstr>Symptom based monitoring: prioritize backwards from output</vt:lpstr>
      <vt:lpstr>Monitoring Priority 1: Evaluation Metrics in Production</vt:lpstr>
      <vt:lpstr>Monitoring Priority 1: Evaluation Metrics in  Production</vt:lpstr>
      <vt:lpstr>Monitoring Priority 1: Evaluation Metrics in Production</vt:lpstr>
      <vt:lpstr>Real-Time Dashboard: Evaluation Metrics in Production </vt:lpstr>
      <vt:lpstr>Monitoring Priority 1: Stakeholder Fear Signals</vt:lpstr>
      <vt:lpstr>Symptom based monitoring: prioritize backwards from output</vt:lpstr>
      <vt:lpstr>Insight: A lot of Machine Learning Monitoring is done without the evaluation metrics</vt:lpstr>
      <vt:lpstr>Monitoring Priority 2: Response distribution</vt:lpstr>
      <vt:lpstr>Monitoring Priority 2: Response distribution</vt:lpstr>
      <vt:lpstr>Monitoring Priority 2: Heuristic Quality Metrics</vt:lpstr>
      <vt:lpstr>Symptom based monitoring: prioritize backwards from output</vt:lpstr>
      <vt:lpstr>Monitoring Priority 3: Input and Feature Data distribution</vt:lpstr>
      <vt:lpstr>Agenda</vt:lpstr>
      <vt:lpstr>Survey: Do I need an ML Ops Monitoring Tool?</vt:lpstr>
      <vt:lpstr>Start simple, re-evaluate later</vt:lpstr>
      <vt:lpstr>Monitoring: The stack</vt:lpstr>
      <vt:lpstr>Monitoring: Example Implementation</vt:lpstr>
      <vt:lpstr>Takeaways</vt:lpstr>
      <vt:lpstr>Talk to me</vt:lpstr>
      <vt:lpstr>BACKUP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DKB</dc:creator>
  <cp:lastModifiedBy>Lina Weichbrodt</cp:lastModifiedBy>
  <cp:revision>34</cp:revision>
  <cp:lastPrinted>2017-04-06T08:16:15Z</cp:lastPrinted>
  <dcterms:created xsi:type="dcterms:W3CDTF">2015-07-30T09:03:10Z</dcterms:created>
  <dcterms:modified xsi:type="dcterms:W3CDTF">2022-04-11T12:35:12Z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5741470-b3c2-46cc-9593-f62e67acc864_Enabled">
    <vt:lpwstr>true</vt:lpwstr>
  </property>
  <property fmtid="{D5CDD505-2E9C-101B-9397-08002B2CF9AE}" pid="3" name="MSIP_Label_25741470-b3c2-46cc-9593-f62e67acc864_SetDate">
    <vt:lpwstr>2021-06-01T10:26:48Z</vt:lpwstr>
  </property>
  <property fmtid="{D5CDD505-2E9C-101B-9397-08002B2CF9AE}" pid="4" name="MSIP_Label_25741470-b3c2-46cc-9593-f62e67acc864_Method">
    <vt:lpwstr>Privileged</vt:lpwstr>
  </property>
  <property fmtid="{D5CDD505-2E9C-101B-9397-08002B2CF9AE}" pid="5" name="MSIP_Label_25741470-b3c2-46cc-9593-f62e67acc864_Name">
    <vt:lpwstr>Internal - Owner DKBS</vt:lpwstr>
  </property>
  <property fmtid="{D5CDD505-2E9C-101B-9397-08002B2CF9AE}" pid="6" name="MSIP_Label_25741470-b3c2-46cc-9593-f62e67acc864_SiteId">
    <vt:lpwstr>c90d602e-4e8a-4e69-a6e8-7ce681600829</vt:lpwstr>
  </property>
  <property fmtid="{D5CDD505-2E9C-101B-9397-08002B2CF9AE}" pid="7" name="MSIP_Label_25741470-b3c2-46cc-9593-f62e67acc864_ActionId">
    <vt:lpwstr>df43fe66-d4a3-41c6-99a2-12c39e23e05a</vt:lpwstr>
  </property>
  <property fmtid="{D5CDD505-2E9C-101B-9397-08002B2CF9AE}" pid="8" name="MSIP_Label_25741470-b3c2-46cc-9593-f62e67acc864_ContentBits">
    <vt:lpwstr>2</vt:lpwstr>
  </property>
  <property fmtid="{D5CDD505-2E9C-101B-9397-08002B2CF9AE}" pid="9" name="ClassificationContentMarkingFooterLocations">
    <vt:lpwstr>DKB_NeuerMaster_quer_0114:3</vt:lpwstr>
  </property>
  <property fmtid="{D5CDD505-2E9C-101B-9397-08002B2CF9AE}" pid="10" name="ClassificationContentMarkingFooterText">
    <vt:lpwstr>Klassifiziert durch DKB | Intern</vt:lpwstr>
  </property>
</Properties>
</file>

<file path=docProps/thumbnail.jpeg>
</file>